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8.jpg" ContentType="image/jpeg"/>
  <Override PartName="/ppt/media/image9.jpg" ContentType="image/jpeg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media/image11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</p:sldMasterIdLst>
  <p:notesMasterIdLst>
    <p:notesMasterId r:id="rId23"/>
  </p:notesMasterIdLst>
  <p:sldIdLst>
    <p:sldId id="257" r:id="rId4"/>
    <p:sldId id="575" r:id="rId5"/>
    <p:sldId id="569" r:id="rId6"/>
    <p:sldId id="555" r:id="rId7"/>
    <p:sldId id="261" r:id="rId8"/>
    <p:sldId id="560" r:id="rId9"/>
    <p:sldId id="577" r:id="rId10"/>
    <p:sldId id="579" r:id="rId11"/>
    <p:sldId id="582" r:id="rId12"/>
    <p:sldId id="581" r:id="rId13"/>
    <p:sldId id="580" r:id="rId14"/>
    <p:sldId id="584" r:id="rId15"/>
    <p:sldId id="576" r:id="rId16"/>
    <p:sldId id="570" r:id="rId17"/>
    <p:sldId id="586" r:id="rId18"/>
    <p:sldId id="571" r:id="rId19"/>
    <p:sldId id="573" r:id="rId20"/>
    <p:sldId id="574" r:id="rId21"/>
    <p:sldId id="267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3F3"/>
    <a:srgbClr val="FFC5C5"/>
    <a:srgbClr val="A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89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94E035-BA6B-4CB2-AAB8-246BB7787AB4}" type="doc">
      <dgm:prSet loTypeId="urn:microsoft.com/office/officeart/2005/8/layout/cycle4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F9E974C3-5C60-4AAE-87BB-6FC3FFFA6DAC}">
      <dgm:prSet phldrT="[文字]"/>
      <dgm:spPr>
        <a:solidFill>
          <a:srgbClr val="0070C0"/>
        </a:solidFill>
      </dgm:spPr>
      <dgm:t>
        <a:bodyPr/>
        <a:lstStyle/>
        <a:p>
          <a:r>
            <a: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電視購物第一品牌</a:t>
          </a:r>
        </a:p>
      </dgm:t>
    </dgm:pt>
    <dgm:pt modelId="{253B06AB-EEC9-4043-B51F-FDC174848CCD}" type="parTrans" cxnId="{64F5F73B-D9A8-4B2E-9B84-F02A73BDB143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0CE9E63-95EB-4791-87CA-AAFA489DF6E9}" type="sibTrans" cxnId="{64F5F73B-D9A8-4B2E-9B84-F02A73BDB143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27EABBF-B7F6-4C73-9DA3-6FE590DDDE73}">
      <dgm:prSet phldrT="[文字]" custT="1"/>
      <dgm:spPr/>
      <dgm:t>
        <a:bodyPr/>
        <a:lstStyle/>
        <a:p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台灣電視購物領導者</a:t>
          </a:r>
          <a:r>
            <a: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55%</a:t>
          </a:r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市佔率</a:t>
          </a:r>
        </a:p>
      </dgm:t>
    </dgm:pt>
    <dgm:pt modelId="{288180F0-E514-498D-BCC0-49A61A1D312A}" type="parTrans" cxnId="{40858CD0-7FAF-4BB2-84F8-26C1DBAD3AAD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6238F73-38BE-43DD-8712-0AD1344E16F0}" type="sibTrans" cxnId="{40858CD0-7FAF-4BB2-84F8-26C1DBAD3AAD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BD670955-C4D7-48A4-8DB1-DF770FD13342}">
      <dgm:prSet phldrT="[文字]"/>
      <dgm:spPr>
        <a:solidFill>
          <a:schemeClr val="accent1"/>
        </a:solidFill>
      </dgm:spPr>
      <dgm:t>
        <a:bodyPr/>
        <a:lstStyle/>
        <a:p>
          <a:r>
            <a: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多通路布局</a:t>
          </a:r>
        </a:p>
      </dgm:t>
    </dgm:pt>
    <dgm:pt modelId="{BE25C5DD-358F-4289-A1CF-B9EFDDF19E50}" type="parTrans" cxnId="{48DE7944-734C-4A63-815C-B570710FAC3A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01F07BF-4B8C-4F69-9E17-8060FC39C818}" type="sibTrans" cxnId="{48DE7944-734C-4A63-815C-B570710FAC3A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D6AC0693-9A3D-48B1-9E67-7E253FE6D5F6}">
      <dgm:prSet phldrT="[文字]" custT="1"/>
      <dgm:spPr/>
      <dgm:t>
        <a:bodyPr/>
        <a:lstStyle/>
        <a:p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有線電視</a:t>
          </a:r>
        </a:p>
      </dgm:t>
    </dgm:pt>
    <dgm:pt modelId="{B23AD01E-9D73-4CDF-99D9-FE5227DA6160}" type="parTrans" cxnId="{FDD8763B-00D5-4EA2-AAAD-0284BC767F32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2A0071E-BD42-4EEC-9D49-B62AE747F622}" type="sibTrans" cxnId="{FDD8763B-00D5-4EA2-AAAD-0284BC767F32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7639C59-7AFA-42F4-B864-0E597012246A}">
      <dgm:prSet phldrT="[文字]"/>
      <dgm:spPr>
        <a:solidFill>
          <a:schemeClr val="accent5"/>
        </a:solidFill>
      </dgm:spPr>
      <dgm:t>
        <a:bodyPr/>
        <a:lstStyle/>
        <a:p>
          <a:r>
            <a: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大數據會員經營</a:t>
          </a:r>
        </a:p>
      </dgm:t>
    </dgm:pt>
    <dgm:pt modelId="{D1D08FE3-9203-4C4C-BCF1-7C0EC6CB2F4D}" type="parTrans" cxnId="{4FBF5CC9-E3EB-4A5A-930F-0696264A0AC3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DA28920-3DA6-425D-96B4-E0CE8EA4663C}" type="sibTrans" cxnId="{4FBF5CC9-E3EB-4A5A-930F-0696264A0AC3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0ED7BD6E-5FB2-4E80-A548-0ECADF0FE161}">
      <dgm:prSet phldrT="[文字]" custT="1"/>
      <dgm:spPr/>
      <dgm:t>
        <a:bodyPr/>
        <a:lstStyle/>
        <a:p>
          <a:r>
            <a: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900</a:t>
          </a:r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萬高價值會員</a:t>
          </a:r>
        </a:p>
      </dgm:t>
    </dgm:pt>
    <dgm:pt modelId="{E0CBF4D6-64F9-4EB9-9795-A91773125046}" type="parTrans" cxnId="{E7672976-E73B-42E5-876A-2D6E7896B8A4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D265591-806E-48AF-8710-993DFD51E925}" type="sibTrans" cxnId="{E7672976-E73B-42E5-876A-2D6E7896B8A4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FED6000-C92D-4380-BB57-C4A9C4BB6EE4}">
      <dgm:prSet phldrT="[文字]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線上消費線下服務</a:t>
          </a:r>
        </a:p>
      </dgm:t>
    </dgm:pt>
    <dgm:pt modelId="{B75E147E-FBFC-4D78-9DDF-FA5497220299}" type="parTrans" cxnId="{388FD31B-7B7C-44E2-8330-EECD6A926168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F769F7F-DD85-4958-B396-151B43692584}" type="sibTrans" cxnId="{388FD31B-7B7C-44E2-8330-EECD6A926168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4A0B1FB-85E1-4ED8-961F-5B040A59451D}">
      <dgm:prSet phldrT="[文字]"/>
      <dgm:spPr/>
      <dgm:t>
        <a:bodyPr/>
        <a:lstStyle/>
        <a:p>
          <a:r>
            <a: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大健康事業</a:t>
          </a:r>
        </a:p>
      </dgm:t>
    </dgm:pt>
    <dgm:pt modelId="{06B2E9D1-53D0-494F-A014-E551FFEB067D}" type="parTrans" cxnId="{A9829421-0853-4BDE-9CFC-8ECB07AE09D4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ED9CEF8-E117-4A20-A791-DC4B95A967FF}" type="sibTrans" cxnId="{A9829421-0853-4BDE-9CFC-8ECB07AE09D4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175284E-185C-4A63-A8B6-7614B6C900F4}">
      <dgm:prSet phldrT="[文字]" custT="1"/>
      <dgm:spPr/>
      <dgm:t>
        <a:bodyPr/>
        <a:lstStyle/>
        <a:p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東森嚴選</a:t>
          </a:r>
        </a:p>
      </dgm:t>
    </dgm:pt>
    <dgm:pt modelId="{F6026A2F-84E3-4F5F-9214-C16D57EE687F}" type="parTrans" cxnId="{DC8A3D6E-B194-4687-BF0F-E775CBCB5986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E56D88E-A450-4F4C-824A-0369AF9D9602}" type="sibTrans" cxnId="{DC8A3D6E-B194-4687-BF0F-E775CBCB5986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C3D03E98-174D-4378-A776-E7E2430173C2}">
      <dgm:prSet phldrT="[文字]" custT="1"/>
      <dgm:spPr/>
      <dgm:t>
        <a:bodyPr/>
        <a:lstStyle/>
        <a:p>
          <a:r>
            <a: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95%</a:t>
          </a:r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消費者喜愛信任</a:t>
          </a:r>
        </a:p>
      </dgm:t>
    </dgm:pt>
    <dgm:pt modelId="{BAFEC8E8-E923-4C6D-AE54-238FCE82664F}" type="parTrans" cxnId="{61E62BD5-F416-4559-8121-A1FB4504DF5A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FAF40A8-DCC3-4F37-8861-A788C351CCFD}" type="sibTrans" cxnId="{61E62BD5-F416-4559-8121-A1FB4504DF5A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A6CD6CA1-B284-45C8-95B9-B35AE17A583F}">
      <dgm:prSet phldrT="[文字]" custT="1"/>
      <dgm:spPr/>
      <dgm:t>
        <a:bodyPr/>
        <a:lstStyle/>
        <a:p>
          <a:r>
            <a: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MOD</a:t>
          </a:r>
          <a:endParaRPr lang="zh-TW" altLang="en-US" sz="1400" b="1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7DE9A2EF-2B01-4AE4-AB31-D476B6CD6556}" type="parTrans" cxnId="{3A7E0899-D12D-4FC1-A9BE-C3CE53020B0B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2030662-CD94-474A-9714-7222DAE0CB2B}" type="sibTrans" cxnId="{3A7E0899-D12D-4FC1-A9BE-C3CE53020B0B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2291CB7-818C-493D-90B9-389E7F542D75}">
      <dgm:prSet phldrT="[文字]" custT="1"/>
      <dgm:spPr/>
      <dgm:t>
        <a:bodyPr/>
        <a:lstStyle/>
        <a:p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網路</a:t>
          </a:r>
        </a:p>
      </dgm:t>
    </dgm:pt>
    <dgm:pt modelId="{050E5E43-4C48-4B0B-9FC9-E9A80DFF9ACF}" type="parTrans" cxnId="{9B21C945-1521-484A-BF0E-436F1EC76180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F85AD5D-544B-46B4-A5DE-5EC43BE67E60}" type="sibTrans" cxnId="{9B21C945-1521-484A-BF0E-436F1EC76180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86F9447-E574-40A9-B83B-7D144BED032C}">
      <dgm:prSet phldrT="[文字]" custT="1"/>
      <dgm:spPr/>
      <dgm:t>
        <a:bodyPr/>
        <a:lstStyle/>
        <a:p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型錄</a:t>
          </a:r>
        </a:p>
      </dgm:t>
    </dgm:pt>
    <dgm:pt modelId="{8C9A5DD9-DC2B-47F0-817F-5459144283B9}" type="parTrans" cxnId="{B7027C7E-A6F6-4349-BA59-AD7D8F2581F8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2594A50-A8DB-46A7-B542-003860DD44F2}" type="sibTrans" cxnId="{B7027C7E-A6F6-4349-BA59-AD7D8F2581F8}">
      <dgm:prSet/>
      <dgm:spPr/>
      <dgm:t>
        <a:bodyPr/>
        <a:lstStyle/>
        <a:p>
          <a:endParaRPr lang="zh-TW" altLang="en-US" b="1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6E35BCB8-E4A3-4C4C-8368-708C2EABCEC5}">
      <dgm:prSet phldrT="[文字]" custT="1"/>
      <dgm:spPr/>
      <dgm:t>
        <a:bodyPr/>
        <a:lstStyle/>
        <a:p>
          <a:r>
            <a: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800</a:t>
          </a:r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席</a:t>
          </a:r>
          <a:r>
            <a: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OB</a:t>
          </a:r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客服</a:t>
          </a:r>
        </a:p>
      </dgm:t>
    </dgm:pt>
    <dgm:pt modelId="{2FACBC2B-7CEF-42F9-9A6F-3CA2BD577C4A}" type="parTrans" cxnId="{7F938183-E24E-499F-930D-3248F069BAB0}">
      <dgm:prSet/>
      <dgm:spPr/>
      <dgm:t>
        <a:bodyPr/>
        <a:lstStyle/>
        <a:p>
          <a:endParaRPr lang="zh-TW" altLang="en-US"/>
        </a:p>
      </dgm:t>
    </dgm:pt>
    <dgm:pt modelId="{613F346F-52A3-4922-A1DD-B03FD00A37D5}" type="sibTrans" cxnId="{7F938183-E24E-499F-930D-3248F069BAB0}">
      <dgm:prSet/>
      <dgm:spPr/>
      <dgm:t>
        <a:bodyPr/>
        <a:lstStyle/>
        <a:p>
          <a:endParaRPr lang="zh-TW" altLang="en-US"/>
        </a:p>
      </dgm:t>
    </dgm:pt>
    <dgm:pt modelId="{300F3B18-45D1-45D9-ADDF-4C59CD837501}">
      <dgm:prSet phldrT="[文字]" custT="1"/>
      <dgm:spPr/>
      <dgm:t>
        <a:bodyPr/>
        <a:lstStyle/>
        <a:p>
          <a:r>
            <a: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9</a:t>
          </a:r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萬通電話</a:t>
          </a:r>
          <a:r>
            <a: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/</a:t>
          </a:r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日</a:t>
          </a:r>
        </a:p>
      </dgm:t>
    </dgm:pt>
    <dgm:pt modelId="{09BEBBCC-A1BB-492E-8481-2CE0C9C24D5C}" type="parTrans" cxnId="{9B0BBD0D-2776-40E7-9E66-842EEBF10C98}">
      <dgm:prSet/>
      <dgm:spPr/>
      <dgm:t>
        <a:bodyPr/>
        <a:lstStyle/>
        <a:p>
          <a:endParaRPr lang="zh-TW" altLang="en-US"/>
        </a:p>
      </dgm:t>
    </dgm:pt>
    <dgm:pt modelId="{E9A893F9-B6F7-45D0-8EF6-553F33A07F9C}" type="sibTrans" cxnId="{9B0BBD0D-2776-40E7-9E66-842EEBF10C98}">
      <dgm:prSet/>
      <dgm:spPr/>
      <dgm:t>
        <a:bodyPr/>
        <a:lstStyle/>
        <a:p>
          <a:endParaRPr lang="zh-TW" altLang="en-US"/>
        </a:p>
      </dgm:t>
    </dgm:pt>
    <dgm:pt modelId="{1B687BD4-D7FF-4A64-BC18-F3955FE3C58B}">
      <dgm:prSet phldrT="[文字]" custT="1"/>
      <dgm:spPr/>
      <dgm:t>
        <a:bodyPr/>
        <a:lstStyle/>
        <a:p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大數據團隊：華碩</a:t>
          </a:r>
          <a:r>
            <a:rPr lang="en-US" altLang="zh-TW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/</a:t>
          </a:r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台大</a:t>
          </a:r>
        </a:p>
      </dgm:t>
    </dgm:pt>
    <dgm:pt modelId="{0C105613-3139-4A46-900E-97BAA7AADE34}" type="parTrans" cxnId="{799F50CC-7AD4-4A76-AA33-A4DE777AB883}">
      <dgm:prSet/>
      <dgm:spPr/>
      <dgm:t>
        <a:bodyPr/>
        <a:lstStyle/>
        <a:p>
          <a:endParaRPr lang="zh-TW" altLang="en-US"/>
        </a:p>
      </dgm:t>
    </dgm:pt>
    <dgm:pt modelId="{4353A97A-E1A6-4123-A449-B1C013FE8A4C}" type="sibTrans" cxnId="{799F50CC-7AD4-4A76-AA33-A4DE777AB883}">
      <dgm:prSet/>
      <dgm:spPr/>
      <dgm:t>
        <a:bodyPr/>
        <a:lstStyle/>
        <a:p>
          <a:endParaRPr lang="zh-TW" altLang="en-US"/>
        </a:p>
      </dgm:t>
    </dgm:pt>
    <dgm:pt modelId="{0A797828-DADD-40DC-A438-0D378BA73443}">
      <dgm:prSet phldrT="[文字]"/>
      <dgm:spPr/>
      <dgm:t>
        <a:bodyPr/>
        <a:lstStyle/>
        <a:p>
          <a:r>
            <a: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大美容事業</a:t>
          </a:r>
        </a:p>
      </dgm:t>
    </dgm:pt>
    <dgm:pt modelId="{5E187C33-E407-4AA6-B5C8-0012ACAAE56A}" type="parTrans" cxnId="{DA6220E5-4ADD-4E52-B0FF-922C14C71AFE}">
      <dgm:prSet/>
      <dgm:spPr/>
      <dgm:t>
        <a:bodyPr/>
        <a:lstStyle/>
        <a:p>
          <a:endParaRPr lang="zh-TW" altLang="en-US"/>
        </a:p>
      </dgm:t>
    </dgm:pt>
    <dgm:pt modelId="{513E995D-BF65-454A-AB06-15C4710AAF51}" type="sibTrans" cxnId="{DA6220E5-4ADD-4E52-B0FF-922C14C71AFE}">
      <dgm:prSet/>
      <dgm:spPr/>
      <dgm:t>
        <a:bodyPr/>
        <a:lstStyle/>
        <a:p>
          <a:endParaRPr lang="zh-TW" altLang="en-US"/>
        </a:p>
      </dgm:t>
    </dgm:pt>
    <dgm:pt modelId="{7DF525BB-7DD3-4F2D-A467-15FC5FC1A9BA}">
      <dgm:prSet phldrT="[文字]"/>
      <dgm:spPr/>
      <dgm:t>
        <a:bodyPr/>
        <a:lstStyle/>
        <a:p>
          <a:r>
            <a: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自然美</a:t>
          </a:r>
          <a:r>
            <a: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/</a:t>
          </a:r>
          <a:r>
            <a: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寵物雲線下服務</a:t>
          </a:r>
        </a:p>
      </dgm:t>
    </dgm:pt>
    <dgm:pt modelId="{BC9C0B04-603E-4648-A2B4-4D68CAEE392C}" type="parTrans" cxnId="{1FA34CDA-29B0-4AC3-88AF-D1E785B7A4E0}">
      <dgm:prSet/>
      <dgm:spPr/>
      <dgm:t>
        <a:bodyPr/>
        <a:lstStyle/>
        <a:p>
          <a:endParaRPr lang="zh-TW" altLang="en-US"/>
        </a:p>
      </dgm:t>
    </dgm:pt>
    <dgm:pt modelId="{9CF71044-EB5A-4ADF-AB85-580B89243EBF}" type="sibTrans" cxnId="{1FA34CDA-29B0-4AC3-88AF-D1E785B7A4E0}">
      <dgm:prSet/>
      <dgm:spPr/>
      <dgm:t>
        <a:bodyPr/>
        <a:lstStyle/>
        <a:p>
          <a:endParaRPr lang="zh-TW" altLang="en-US"/>
        </a:p>
      </dgm:t>
    </dgm:pt>
    <dgm:pt modelId="{BDB6D819-3CAC-4E0E-AC1E-CEB22DF3E4C3}">
      <dgm:prSet phldrT="[文字]" custT="1"/>
      <dgm:spPr/>
      <dgm:t>
        <a:bodyPr/>
        <a:lstStyle/>
        <a:p>
          <a:r>
            <a:rPr lang="zh-TW" altLang="en-US" sz="1400" b="1" dirty="0">
              <a:latin typeface="微軟正黑體" panose="020B0604030504040204" pitchFamily="34" charset="-120"/>
              <a:ea typeface="微軟正黑體" panose="020B0604030504040204" pitchFamily="34" charset="-120"/>
            </a:rPr>
            <a:t>東森直播</a:t>
          </a:r>
        </a:p>
      </dgm:t>
    </dgm:pt>
    <dgm:pt modelId="{AE73D574-7580-4D24-B5B6-C6C45D9411D7}" type="parTrans" cxnId="{3FCEBA30-2792-4D25-8D54-995455BD00D0}">
      <dgm:prSet/>
      <dgm:spPr/>
      <dgm:t>
        <a:bodyPr/>
        <a:lstStyle/>
        <a:p>
          <a:endParaRPr lang="zh-TW" altLang="en-US"/>
        </a:p>
      </dgm:t>
    </dgm:pt>
    <dgm:pt modelId="{2503F411-D1BB-41A2-8127-2B4ADE803285}" type="sibTrans" cxnId="{3FCEBA30-2792-4D25-8D54-995455BD00D0}">
      <dgm:prSet/>
      <dgm:spPr/>
      <dgm:t>
        <a:bodyPr/>
        <a:lstStyle/>
        <a:p>
          <a:endParaRPr lang="zh-TW" altLang="en-US"/>
        </a:p>
      </dgm:t>
    </dgm:pt>
    <dgm:pt modelId="{1804F0EA-F338-4B8D-A341-F321B6A12A55}" type="pres">
      <dgm:prSet presAssocID="{DC94E035-BA6B-4CB2-AAB8-246BB7787AB4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D157CE20-18BD-49E3-8CE1-FA0003926FAA}" type="pres">
      <dgm:prSet presAssocID="{DC94E035-BA6B-4CB2-AAB8-246BB7787AB4}" presName="children" presStyleCnt="0"/>
      <dgm:spPr/>
    </dgm:pt>
    <dgm:pt modelId="{D4531F4D-CC6F-4931-8EA6-0A4A5E32695E}" type="pres">
      <dgm:prSet presAssocID="{DC94E035-BA6B-4CB2-AAB8-246BB7787AB4}" presName="child1group" presStyleCnt="0"/>
      <dgm:spPr/>
    </dgm:pt>
    <dgm:pt modelId="{CD0389BD-FF11-4F57-9E0C-221F5D05EA8E}" type="pres">
      <dgm:prSet presAssocID="{DC94E035-BA6B-4CB2-AAB8-246BB7787AB4}" presName="child1" presStyleLbl="bgAcc1" presStyleIdx="0" presStyleCnt="4" custLinFactNeighborX="-9506" custLinFactNeighborY="-577"/>
      <dgm:spPr/>
    </dgm:pt>
    <dgm:pt modelId="{3C39B5DC-5920-4370-BD83-06D03D85178F}" type="pres">
      <dgm:prSet presAssocID="{DC94E035-BA6B-4CB2-AAB8-246BB7787AB4}" presName="child1Text" presStyleLbl="bgAcc1" presStyleIdx="0" presStyleCnt="4">
        <dgm:presLayoutVars>
          <dgm:bulletEnabled val="1"/>
        </dgm:presLayoutVars>
      </dgm:prSet>
      <dgm:spPr/>
    </dgm:pt>
    <dgm:pt modelId="{C8459386-C918-4468-815C-2D62AA322AE3}" type="pres">
      <dgm:prSet presAssocID="{DC94E035-BA6B-4CB2-AAB8-246BB7787AB4}" presName="child2group" presStyleCnt="0"/>
      <dgm:spPr/>
    </dgm:pt>
    <dgm:pt modelId="{04D6FBA7-54D1-4AE4-B3D8-91A7211670C4}" type="pres">
      <dgm:prSet presAssocID="{DC94E035-BA6B-4CB2-AAB8-246BB7787AB4}" presName="child2" presStyleLbl="bgAcc1" presStyleIdx="1" presStyleCnt="4" custScaleX="109107" custLinFactNeighborX="14587" custLinFactNeighborY="-577"/>
      <dgm:spPr/>
    </dgm:pt>
    <dgm:pt modelId="{10A7D761-F35F-473B-8C01-378D42ECFAF8}" type="pres">
      <dgm:prSet presAssocID="{DC94E035-BA6B-4CB2-AAB8-246BB7787AB4}" presName="child2Text" presStyleLbl="bgAcc1" presStyleIdx="1" presStyleCnt="4">
        <dgm:presLayoutVars>
          <dgm:bulletEnabled val="1"/>
        </dgm:presLayoutVars>
      </dgm:prSet>
      <dgm:spPr/>
    </dgm:pt>
    <dgm:pt modelId="{2E0C40DA-4112-4332-ADB3-1B7D9734BE92}" type="pres">
      <dgm:prSet presAssocID="{DC94E035-BA6B-4CB2-AAB8-246BB7787AB4}" presName="child3group" presStyleCnt="0"/>
      <dgm:spPr/>
    </dgm:pt>
    <dgm:pt modelId="{AE8D65A4-0502-4FDE-8A42-AFD0BC210573}" type="pres">
      <dgm:prSet presAssocID="{DC94E035-BA6B-4CB2-AAB8-246BB7787AB4}" presName="child3" presStyleLbl="bgAcc1" presStyleIdx="2" presStyleCnt="4" custScaleX="113042" custLinFactNeighborX="14313" custLinFactNeighborY="-1917"/>
      <dgm:spPr/>
    </dgm:pt>
    <dgm:pt modelId="{6B25C01B-1A2B-4A46-9C91-8D724F5F5D50}" type="pres">
      <dgm:prSet presAssocID="{DC94E035-BA6B-4CB2-AAB8-246BB7787AB4}" presName="child3Text" presStyleLbl="bgAcc1" presStyleIdx="2" presStyleCnt="4">
        <dgm:presLayoutVars>
          <dgm:bulletEnabled val="1"/>
        </dgm:presLayoutVars>
      </dgm:prSet>
      <dgm:spPr/>
    </dgm:pt>
    <dgm:pt modelId="{D708D3B6-5409-49C9-87C2-2791A9DB3350}" type="pres">
      <dgm:prSet presAssocID="{DC94E035-BA6B-4CB2-AAB8-246BB7787AB4}" presName="child4group" presStyleCnt="0"/>
      <dgm:spPr/>
    </dgm:pt>
    <dgm:pt modelId="{61747736-E2DA-46E5-B3F1-3CB5084EB381}" type="pres">
      <dgm:prSet presAssocID="{DC94E035-BA6B-4CB2-AAB8-246BB7787AB4}" presName="child4" presStyleLbl="bgAcc1" presStyleIdx="3" presStyleCnt="4" custScaleX="106183" custLinFactNeighborX="-4964" custLinFactNeighborY="-2310"/>
      <dgm:spPr/>
    </dgm:pt>
    <dgm:pt modelId="{F25DCA11-7248-4FF8-8743-5B7C66749C38}" type="pres">
      <dgm:prSet presAssocID="{DC94E035-BA6B-4CB2-AAB8-246BB7787AB4}" presName="child4Text" presStyleLbl="bgAcc1" presStyleIdx="3" presStyleCnt="4">
        <dgm:presLayoutVars>
          <dgm:bulletEnabled val="1"/>
        </dgm:presLayoutVars>
      </dgm:prSet>
      <dgm:spPr/>
    </dgm:pt>
    <dgm:pt modelId="{D615478F-C3EF-4128-9F6F-E80B8A3495B9}" type="pres">
      <dgm:prSet presAssocID="{DC94E035-BA6B-4CB2-AAB8-246BB7787AB4}" presName="childPlaceholder" presStyleCnt="0"/>
      <dgm:spPr/>
    </dgm:pt>
    <dgm:pt modelId="{939B249C-AF98-430E-AA93-658EDB0225A1}" type="pres">
      <dgm:prSet presAssocID="{DC94E035-BA6B-4CB2-AAB8-246BB7787AB4}" presName="circle" presStyleCnt="0"/>
      <dgm:spPr/>
    </dgm:pt>
    <dgm:pt modelId="{9C94D89D-7983-461B-9B47-7A8ECDB90A38}" type="pres">
      <dgm:prSet presAssocID="{DC94E035-BA6B-4CB2-AAB8-246BB7787AB4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B6B70003-0369-4BEF-AC1D-C0B2C9A23500}" type="pres">
      <dgm:prSet presAssocID="{DC94E035-BA6B-4CB2-AAB8-246BB7787AB4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B618C457-0070-4471-9C54-22CEE3EB060A}" type="pres">
      <dgm:prSet presAssocID="{DC94E035-BA6B-4CB2-AAB8-246BB7787AB4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63ADCD88-6B89-4195-94E8-B27D4FEBEA6C}" type="pres">
      <dgm:prSet presAssocID="{DC94E035-BA6B-4CB2-AAB8-246BB7787AB4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483383FB-22B5-41E3-8F24-C9EDABA163D2}" type="pres">
      <dgm:prSet presAssocID="{DC94E035-BA6B-4CB2-AAB8-246BB7787AB4}" presName="quadrantPlaceholder" presStyleCnt="0"/>
      <dgm:spPr/>
    </dgm:pt>
    <dgm:pt modelId="{4F037504-D865-4842-AE51-CAFE4E218F3C}" type="pres">
      <dgm:prSet presAssocID="{DC94E035-BA6B-4CB2-AAB8-246BB7787AB4}" presName="center1" presStyleLbl="fgShp" presStyleIdx="0" presStyleCnt="2"/>
      <dgm:spPr>
        <a:solidFill>
          <a:srgbClr val="FFFF00"/>
        </a:solidFill>
      </dgm:spPr>
    </dgm:pt>
    <dgm:pt modelId="{C37080D2-BE97-4CF9-87B3-937DC72AB8DA}" type="pres">
      <dgm:prSet presAssocID="{DC94E035-BA6B-4CB2-AAB8-246BB7787AB4}" presName="center2" presStyleLbl="fgShp" presStyleIdx="1" presStyleCnt="2"/>
      <dgm:spPr>
        <a:solidFill>
          <a:srgbClr val="FFFF00"/>
        </a:solidFill>
      </dgm:spPr>
    </dgm:pt>
  </dgm:ptLst>
  <dgm:cxnLst>
    <dgm:cxn modelId="{4E058600-A954-479F-BFFB-627D5B06EFCC}" type="presOf" srcId="{F175284E-185C-4A63-A8B6-7614B6C900F4}" destId="{3C39B5DC-5920-4370-BD83-06D03D85178F}" srcOrd="1" destOrd="1" presId="urn:microsoft.com/office/officeart/2005/8/layout/cycle4"/>
    <dgm:cxn modelId="{4B804608-7733-44BD-BE16-4200A0E14D9B}" type="presOf" srcId="{6E35BCB8-E4A3-4C4C-8368-708C2EABCEC5}" destId="{AE8D65A4-0502-4FDE-8A42-AFD0BC210573}" srcOrd="0" destOrd="1" presId="urn:microsoft.com/office/officeart/2005/8/layout/cycle4"/>
    <dgm:cxn modelId="{4CE1E30C-138A-4B92-BE5B-216025407B29}" type="presOf" srcId="{986F9447-E574-40A9-B83B-7D144BED032C}" destId="{10A7D761-F35F-473B-8C01-378D42ECFAF8}" srcOrd="1" destOrd="3" presId="urn:microsoft.com/office/officeart/2005/8/layout/cycle4"/>
    <dgm:cxn modelId="{9B0BBD0D-2776-40E7-9E66-842EEBF10C98}" srcId="{67639C59-7AFA-42F4-B864-0E597012246A}" destId="{300F3B18-45D1-45D9-ADDF-4C59CD837501}" srcOrd="2" destOrd="0" parTransId="{09BEBBCC-A1BB-492E-8481-2CE0C9C24D5C}" sibTransId="{E9A893F9-B6F7-45D0-8EF6-553F33A07F9C}"/>
    <dgm:cxn modelId="{EE89EA0D-9C4A-414D-9E19-C2053C2E8447}" type="presOf" srcId="{D6AC0693-9A3D-48B1-9E67-7E253FE6D5F6}" destId="{10A7D761-F35F-473B-8C01-378D42ECFAF8}" srcOrd="1" destOrd="0" presId="urn:microsoft.com/office/officeart/2005/8/layout/cycle4"/>
    <dgm:cxn modelId="{29B03410-4680-4D06-B0E2-DEA53A499939}" type="presOf" srcId="{227EABBF-B7F6-4C73-9DA3-6FE590DDDE73}" destId="{3C39B5DC-5920-4370-BD83-06D03D85178F}" srcOrd="1" destOrd="0" presId="urn:microsoft.com/office/officeart/2005/8/layout/cycle4"/>
    <dgm:cxn modelId="{1948AD10-D49F-4113-9BA0-C7B31147E579}" type="presOf" srcId="{300F3B18-45D1-45D9-ADDF-4C59CD837501}" destId="{6B25C01B-1A2B-4A46-9C91-8D724F5F5D50}" srcOrd="1" destOrd="2" presId="urn:microsoft.com/office/officeart/2005/8/layout/cycle4"/>
    <dgm:cxn modelId="{10FF0A15-44A0-4EC7-9F48-EF5E53F3E85F}" type="presOf" srcId="{A6CD6CA1-B284-45C8-95B9-B35AE17A583F}" destId="{04D6FBA7-54D1-4AE4-B3D8-91A7211670C4}" srcOrd="0" destOrd="1" presId="urn:microsoft.com/office/officeart/2005/8/layout/cycle4"/>
    <dgm:cxn modelId="{F3EC2818-310D-4219-8149-80069B46C119}" type="presOf" srcId="{1B687BD4-D7FF-4A64-BC18-F3955FE3C58B}" destId="{6B25C01B-1A2B-4A46-9C91-8D724F5F5D50}" srcOrd="1" destOrd="3" presId="urn:microsoft.com/office/officeart/2005/8/layout/cycle4"/>
    <dgm:cxn modelId="{388FD31B-7B7C-44E2-8330-EECD6A926168}" srcId="{DC94E035-BA6B-4CB2-AAB8-246BB7787AB4}" destId="{8FED6000-C92D-4380-BB57-C4A9C4BB6EE4}" srcOrd="3" destOrd="0" parTransId="{B75E147E-FBFC-4D78-9DDF-FA5497220299}" sibTransId="{3F769F7F-DD85-4958-B396-151B43692584}"/>
    <dgm:cxn modelId="{A9829421-0853-4BDE-9CFC-8ECB07AE09D4}" srcId="{8FED6000-C92D-4380-BB57-C4A9C4BB6EE4}" destId="{34A0B1FB-85E1-4ED8-961F-5B040A59451D}" srcOrd="0" destOrd="0" parTransId="{06B2E9D1-53D0-494F-A014-E551FFEB067D}" sibTransId="{AED9CEF8-E117-4A20-A791-DC4B95A967FF}"/>
    <dgm:cxn modelId="{BA594F2F-4943-4FBB-B5B1-CD3DC68890D8}" type="presOf" srcId="{C3D03E98-174D-4378-A776-E7E2430173C2}" destId="{3C39B5DC-5920-4370-BD83-06D03D85178F}" srcOrd="1" destOrd="2" presId="urn:microsoft.com/office/officeart/2005/8/layout/cycle4"/>
    <dgm:cxn modelId="{5D565F30-E75D-46CE-A215-8859D9358BF8}" type="presOf" srcId="{0A797828-DADD-40DC-A438-0D378BA73443}" destId="{61747736-E2DA-46E5-B3F1-3CB5084EB381}" srcOrd="0" destOrd="1" presId="urn:microsoft.com/office/officeart/2005/8/layout/cycle4"/>
    <dgm:cxn modelId="{3FCEBA30-2792-4D25-8D54-995455BD00D0}" srcId="{BD670955-C4D7-48A4-8DB1-DF770FD13342}" destId="{BDB6D819-3CAC-4E0E-AC1E-CEB22DF3E4C3}" srcOrd="4" destOrd="0" parTransId="{AE73D574-7580-4D24-B5B6-C6C45D9411D7}" sibTransId="{2503F411-D1BB-41A2-8127-2B4ADE803285}"/>
    <dgm:cxn modelId="{F5BB6B36-D377-4FA6-91C9-53D11B6CCF07}" type="presOf" srcId="{1B687BD4-D7FF-4A64-BC18-F3955FE3C58B}" destId="{AE8D65A4-0502-4FDE-8A42-AFD0BC210573}" srcOrd="0" destOrd="3" presId="urn:microsoft.com/office/officeart/2005/8/layout/cycle4"/>
    <dgm:cxn modelId="{2B157E36-DE4B-42D0-802A-CB2F1C0FD8B5}" type="presOf" srcId="{0ED7BD6E-5FB2-4E80-A548-0ECADF0FE161}" destId="{6B25C01B-1A2B-4A46-9C91-8D724F5F5D50}" srcOrd="1" destOrd="0" presId="urn:microsoft.com/office/officeart/2005/8/layout/cycle4"/>
    <dgm:cxn modelId="{FDD8763B-00D5-4EA2-AAAD-0284BC767F32}" srcId="{BD670955-C4D7-48A4-8DB1-DF770FD13342}" destId="{D6AC0693-9A3D-48B1-9E67-7E253FE6D5F6}" srcOrd="0" destOrd="0" parTransId="{B23AD01E-9D73-4CDF-99D9-FE5227DA6160}" sibTransId="{92A0071E-BD42-4EEC-9D49-B62AE747F622}"/>
    <dgm:cxn modelId="{64F5F73B-D9A8-4B2E-9B84-F02A73BDB143}" srcId="{DC94E035-BA6B-4CB2-AAB8-246BB7787AB4}" destId="{F9E974C3-5C60-4AAE-87BB-6FC3FFFA6DAC}" srcOrd="0" destOrd="0" parTransId="{253B06AB-EEC9-4043-B51F-FDC174848CCD}" sibTransId="{10CE9E63-95EB-4791-87CA-AAFA489DF6E9}"/>
    <dgm:cxn modelId="{80ACD83E-864E-4156-B2B5-6A06B6B4B53A}" type="presOf" srcId="{986F9447-E574-40A9-B83B-7D144BED032C}" destId="{04D6FBA7-54D1-4AE4-B3D8-91A7211670C4}" srcOrd="0" destOrd="3" presId="urn:microsoft.com/office/officeart/2005/8/layout/cycle4"/>
    <dgm:cxn modelId="{77EC685E-05C9-43A4-BEBF-F115AF275F3F}" type="presOf" srcId="{C3D03E98-174D-4378-A776-E7E2430173C2}" destId="{CD0389BD-FF11-4F57-9E0C-221F5D05EA8E}" srcOrd="0" destOrd="2" presId="urn:microsoft.com/office/officeart/2005/8/layout/cycle4"/>
    <dgm:cxn modelId="{FDFECA60-E013-464B-850F-673DE22C3FA5}" type="presOf" srcId="{67639C59-7AFA-42F4-B864-0E597012246A}" destId="{B618C457-0070-4471-9C54-22CEE3EB060A}" srcOrd="0" destOrd="0" presId="urn:microsoft.com/office/officeart/2005/8/layout/cycle4"/>
    <dgm:cxn modelId="{48DE7944-734C-4A63-815C-B570710FAC3A}" srcId="{DC94E035-BA6B-4CB2-AAB8-246BB7787AB4}" destId="{BD670955-C4D7-48A4-8DB1-DF770FD13342}" srcOrd="1" destOrd="0" parTransId="{BE25C5DD-358F-4289-A1CF-B9EFDDF19E50}" sibTransId="{101F07BF-4B8C-4F69-9E17-8060FC39C818}"/>
    <dgm:cxn modelId="{27B5C164-8A59-4ED9-A251-25EE82E76646}" type="presOf" srcId="{34A0B1FB-85E1-4ED8-961F-5B040A59451D}" destId="{F25DCA11-7248-4FF8-8743-5B7C66749C38}" srcOrd="1" destOrd="0" presId="urn:microsoft.com/office/officeart/2005/8/layout/cycle4"/>
    <dgm:cxn modelId="{9B21C945-1521-484A-BF0E-436F1EC76180}" srcId="{BD670955-C4D7-48A4-8DB1-DF770FD13342}" destId="{62291CB7-818C-493D-90B9-389E7F542D75}" srcOrd="2" destOrd="0" parTransId="{050E5E43-4C48-4B0B-9FC9-E9A80DFF9ACF}" sibTransId="{8F85AD5D-544B-46B4-A5DE-5EC43BE67E60}"/>
    <dgm:cxn modelId="{47D5226D-1686-4F9E-B2BE-7AC51855644A}" type="presOf" srcId="{0A797828-DADD-40DC-A438-0D378BA73443}" destId="{F25DCA11-7248-4FF8-8743-5B7C66749C38}" srcOrd="1" destOrd="1" presId="urn:microsoft.com/office/officeart/2005/8/layout/cycle4"/>
    <dgm:cxn modelId="{DC8A3D6E-B194-4687-BF0F-E775CBCB5986}" srcId="{F9E974C3-5C60-4AAE-87BB-6FC3FFFA6DAC}" destId="{F175284E-185C-4A63-A8B6-7614B6C900F4}" srcOrd="1" destOrd="0" parTransId="{F6026A2F-84E3-4F5F-9214-C16D57EE687F}" sibTransId="{8E56D88E-A450-4F4C-824A-0369AF9D9602}"/>
    <dgm:cxn modelId="{5327866E-D162-4D47-BAF7-8E5531E6DE0F}" type="presOf" srcId="{DC94E035-BA6B-4CB2-AAB8-246BB7787AB4}" destId="{1804F0EA-F338-4B8D-A341-F321B6A12A55}" srcOrd="0" destOrd="0" presId="urn:microsoft.com/office/officeart/2005/8/layout/cycle4"/>
    <dgm:cxn modelId="{E7672976-E73B-42E5-876A-2D6E7896B8A4}" srcId="{67639C59-7AFA-42F4-B864-0E597012246A}" destId="{0ED7BD6E-5FB2-4E80-A548-0ECADF0FE161}" srcOrd="0" destOrd="0" parTransId="{E0CBF4D6-64F9-4EB9-9795-A91773125046}" sibTransId="{5D265591-806E-48AF-8710-993DFD51E925}"/>
    <dgm:cxn modelId="{A9219F77-7F25-4F09-91A9-F69E1155EAAA}" type="presOf" srcId="{BD670955-C4D7-48A4-8DB1-DF770FD13342}" destId="{B6B70003-0369-4BEF-AC1D-C0B2C9A23500}" srcOrd="0" destOrd="0" presId="urn:microsoft.com/office/officeart/2005/8/layout/cycle4"/>
    <dgm:cxn modelId="{5BF51779-F22B-4921-8D11-F9ABDB8DC515}" type="presOf" srcId="{34A0B1FB-85E1-4ED8-961F-5B040A59451D}" destId="{61747736-E2DA-46E5-B3F1-3CB5084EB381}" srcOrd="0" destOrd="0" presId="urn:microsoft.com/office/officeart/2005/8/layout/cycle4"/>
    <dgm:cxn modelId="{DFF0A27D-CDFA-422E-9140-EFBF491CA00B}" type="presOf" srcId="{BDB6D819-3CAC-4E0E-AC1E-CEB22DF3E4C3}" destId="{10A7D761-F35F-473B-8C01-378D42ECFAF8}" srcOrd="1" destOrd="4" presId="urn:microsoft.com/office/officeart/2005/8/layout/cycle4"/>
    <dgm:cxn modelId="{B7027C7E-A6F6-4349-BA59-AD7D8F2581F8}" srcId="{BD670955-C4D7-48A4-8DB1-DF770FD13342}" destId="{986F9447-E574-40A9-B83B-7D144BED032C}" srcOrd="3" destOrd="0" parTransId="{8C9A5DD9-DC2B-47F0-817F-5459144283B9}" sibTransId="{62594A50-A8DB-46A7-B542-003860DD44F2}"/>
    <dgm:cxn modelId="{7F938183-E24E-499F-930D-3248F069BAB0}" srcId="{67639C59-7AFA-42F4-B864-0E597012246A}" destId="{6E35BCB8-E4A3-4C4C-8368-708C2EABCEC5}" srcOrd="1" destOrd="0" parTransId="{2FACBC2B-7CEF-42F9-9A6F-3CA2BD577C4A}" sibTransId="{613F346F-52A3-4922-A1DD-B03FD00A37D5}"/>
    <dgm:cxn modelId="{A0B9AC8C-2929-4E0B-A5E1-550F8E4E71C1}" type="presOf" srcId="{F9E974C3-5C60-4AAE-87BB-6FC3FFFA6DAC}" destId="{9C94D89D-7983-461B-9B47-7A8ECDB90A38}" srcOrd="0" destOrd="0" presId="urn:microsoft.com/office/officeart/2005/8/layout/cycle4"/>
    <dgm:cxn modelId="{68CB408F-6AD3-464C-B9DD-075D8591F9A8}" type="presOf" srcId="{6E35BCB8-E4A3-4C4C-8368-708C2EABCEC5}" destId="{6B25C01B-1A2B-4A46-9C91-8D724F5F5D50}" srcOrd="1" destOrd="1" presId="urn:microsoft.com/office/officeart/2005/8/layout/cycle4"/>
    <dgm:cxn modelId="{3806DC8F-CE30-474F-AFE8-0DD9034957AA}" type="presOf" srcId="{7DF525BB-7DD3-4F2D-A467-15FC5FC1A9BA}" destId="{F25DCA11-7248-4FF8-8743-5B7C66749C38}" srcOrd="1" destOrd="2" presId="urn:microsoft.com/office/officeart/2005/8/layout/cycle4"/>
    <dgm:cxn modelId="{BEFB0090-1BAE-4197-9D16-A6E37CDCC629}" type="presOf" srcId="{62291CB7-818C-493D-90B9-389E7F542D75}" destId="{04D6FBA7-54D1-4AE4-B3D8-91A7211670C4}" srcOrd="0" destOrd="2" presId="urn:microsoft.com/office/officeart/2005/8/layout/cycle4"/>
    <dgm:cxn modelId="{26896795-383F-490C-A01A-10DE3ED58839}" type="presOf" srcId="{62291CB7-818C-493D-90B9-389E7F542D75}" destId="{10A7D761-F35F-473B-8C01-378D42ECFAF8}" srcOrd="1" destOrd="2" presId="urn:microsoft.com/office/officeart/2005/8/layout/cycle4"/>
    <dgm:cxn modelId="{3A7E0899-D12D-4FC1-A9BE-C3CE53020B0B}" srcId="{BD670955-C4D7-48A4-8DB1-DF770FD13342}" destId="{A6CD6CA1-B284-45C8-95B9-B35AE17A583F}" srcOrd="1" destOrd="0" parTransId="{7DE9A2EF-2B01-4AE4-AB31-D476B6CD6556}" sibTransId="{42030662-CD94-474A-9714-7222DAE0CB2B}"/>
    <dgm:cxn modelId="{24477B99-4684-496B-9A7D-5AAD16B5E913}" type="presOf" srcId="{0ED7BD6E-5FB2-4E80-A548-0ECADF0FE161}" destId="{AE8D65A4-0502-4FDE-8A42-AFD0BC210573}" srcOrd="0" destOrd="0" presId="urn:microsoft.com/office/officeart/2005/8/layout/cycle4"/>
    <dgm:cxn modelId="{6F1AB29B-6812-49FE-95E5-B6504764205F}" type="presOf" srcId="{300F3B18-45D1-45D9-ADDF-4C59CD837501}" destId="{AE8D65A4-0502-4FDE-8A42-AFD0BC210573}" srcOrd="0" destOrd="2" presId="urn:microsoft.com/office/officeart/2005/8/layout/cycle4"/>
    <dgm:cxn modelId="{125BF1A4-E467-4FBE-96D2-28CBEA3317D7}" type="presOf" srcId="{A6CD6CA1-B284-45C8-95B9-B35AE17A583F}" destId="{10A7D761-F35F-473B-8C01-378D42ECFAF8}" srcOrd="1" destOrd="1" presId="urn:microsoft.com/office/officeart/2005/8/layout/cycle4"/>
    <dgm:cxn modelId="{155BD7AF-F20C-4F21-9558-7F3ED3178B3F}" type="presOf" srcId="{D6AC0693-9A3D-48B1-9E67-7E253FE6D5F6}" destId="{04D6FBA7-54D1-4AE4-B3D8-91A7211670C4}" srcOrd="0" destOrd="0" presId="urn:microsoft.com/office/officeart/2005/8/layout/cycle4"/>
    <dgm:cxn modelId="{4FBF5CC9-E3EB-4A5A-930F-0696264A0AC3}" srcId="{DC94E035-BA6B-4CB2-AAB8-246BB7787AB4}" destId="{67639C59-7AFA-42F4-B864-0E597012246A}" srcOrd="2" destOrd="0" parTransId="{D1D08FE3-9203-4C4C-BCF1-7C0EC6CB2F4D}" sibTransId="{1DA28920-3DA6-425D-96B4-E0CE8EA4663C}"/>
    <dgm:cxn modelId="{799F50CC-7AD4-4A76-AA33-A4DE777AB883}" srcId="{67639C59-7AFA-42F4-B864-0E597012246A}" destId="{1B687BD4-D7FF-4A64-BC18-F3955FE3C58B}" srcOrd="3" destOrd="0" parTransId="{0C105613-3139-4A46-900E-97BAA7AADE34}" sibTransId="{4353A97A-E1A6-4123-A449-B1C013FE8A4C}"/>
    <dgm:cxn modelId="{40858CD0-7FAF-4BB2-84F8-26C1DBAD3AAD}" srcId="{F9E974C3-5C60-4AAE-87BB-6FC3FFFA6DAC}" destId="{227EABBF-B7F6-4C73-9DA3-6FE590DDDE73}" srcOrd="0" destOrd="0" parTransId="{288180F0-E514-498D-BCC0-49A61A1D312A}" sibTransId="{96238F73-38BE-43DD-8712-0AD1344E16F0}"/>
    <dgm:cxn modelId="{ED4723D3-5366-495E-8A74-2243DDC78C18}" type="presOf" srcId="{7DF525BB-7DD3-4F2D-A467-15FC5FC1A9BA}" destId="{61747736-E2DA-46E5-B3F1-3CB5084EB381}" srcOrd="0" destOrd="2" presId="urn:microsoft.com/office/officeart/2005/8/layout/cycle4"/>
    <dgm:cxn modelId="{61E62BD5-F416-4559-8121-A1FB4504DF5A}" srcId="{F9E974C3-5C60-4AAE-87BB-6FC3FFFA6DAC}" destId="{C3D03E98-174D-4378-A776-E7E2430173C2}" srcOrd="2" destOrd="0" parTransId="{BAFEC8E8-E923-4C6D-AE54-238FCE82664F}" sibTransId="{5FAF40A8-DCC3-4F37-8861-A788C351CCFD}"/>
    <dgm:cxn modelId="{16F23ED9-5D00-462B-9A4A-3FB2CE72AF18}" type="presOf" srcId="{BDB6D819-3CAC-4E0E-AC1E-CEB22DF3E4C3}" destId="{04D6FBA7-54D1-4AE4-B3D8-91A7211670C4}" srcOrd="0" destOrd="4" presId="urn:microsoft.com/office/officeart/2005/8/layout/cycle4"/>
    <dgm:cxn modelId="{1FA34CDA-29B0-4AC3-88AF-D1E785B7A4E0}" srcId="{8FED6000-C92D-4380-BB57-C4A9C4BB6EE4}" destId="{7DF525BB-7DD3-4F2D-A467-15FC5FC1A9BA}" srcOrd="2" destOrd="0" parTransId="{BC9C0B04-603E-4648-A2B4-4D68CAEE392C}" sibTransId="{9CF71044-EB5A-4ADF-AB85-580B89243EBF}"/>
    <dgm:cxn modelId="{2A5162DC-FC47-4F86-B343-8638F3111404}" type="presOf" srcId="{8FED6000-C92D-4380-BB57-C4A9C4BB6EE4}" destId="{63ADCD88-6B89-4195-94E8-B27D4FEBEA6C}" srcOrd="0" destOrd="0" presId="urn:microsoft.com/office/officeart/2005/8/layout/cycle4"/>
    <dgm:cxn modelId="{DA6220E5-4ADD-4E52-B0FF-922C14C71AFE}" srcId="{8FED6000-C92D-4380-BB57-C4A9C4BB6EE4}" destId="{0A797828-DADD-40DC-A438-0D378BA73443}" srcOrd="1" destOrd="0" parTransId="{5E187C33-E407-4AA6-B5C8-0012ACAAE56A}" sibTransId="{513E995D-BF65-454A-AB06-15C4710AAF51}"/>
    <dgm:cxn modelId="{6D4C78E6-8033-4BFA-9FFD-EB5B9A66CF49}" type="presOf" srcId="{227EABBF-B7F6-4C73-9DA3-6FE590DDDE73}" destId="{CD0389BD-FF11-4F57-9E0C-221F5D05EA8E}" srcOrd="0" destOrd="0" presId="urn:microsoft.com/office/officeart/2005/8/layout/cycle4"/>
    <dgm:cxn modelId="{E55F88E6-AA50-469F-B6A8-8919AEE84C11}" type="presOf" srcId="{F175284E-185C-4A63-A8B6-7614B6C900F4}" destId="{CD0389BD-FF11-4F57-9E0C-221F5D05EA8E}" srcOrd="0" destOrd="1" presId="urn:microsoft.com/office/officeart/2005/8/layout/cycle4"/>
    <dgm:cxn modelId="{80F5B6BE-73E2-4805-AA4E-E4202DD22D4E}" type="presParOf" srcId="{1804F0EA-F338-4B8D-A341-F321B6A12A55}" destId="{D157CE20-18BD-49E3-8CE1-FA0003926FAA}" srcOrd="0" destOrd="0" presId="urn:microsoft.com/office/officeart/2005/8/layout/cycle4"/>
    <dgm:cxn modelId="{F70425A0-F38A-41A2-9AEC-22C5F2D4B780}" type="presParOf" srcId="{D157CE20-18BD-49E3-8CE1-FA0003926FAA}" destId="{D4531F4D-CC6F-4931-8EA6-0A4A5E32695E}" srcOrd="0" destOrd="0" presId="urn:microsoft.com/office/officeart/2005/8/layout/cycle4"/>
    <dgm:cxn modelId="{740CD109-921C-4195-A980-6D5279C30058}" type="presParOf" srcId="{D4531F4D-CC6F-4931-8EA6-0A4A5E32695E}" destId="{CD0389BD-FF11-4F57-9E0C-221F5D05EA8E}" srcOrd="0" destOrd="0" presId="urn:microsoft.com/office/officeart/2005/8/layout/cycle4"/>
    <dgm:cxn modelId="{0A9EA2AF-14B6-42F7-92D7-7FE125714DA0}" type="presParOf" srcId="{D4531F4D-CC6F-4931-8EA6-0A4A5E32695E}" destId="{3C39B5DC-5920-4370-BD83-06D03D85178F}" srcOrd="1" destOrd="0" presId="urn:microsoft.com/office/officeart/2005/8/layout/cycle4"/>
    <dgm:cxn modelId="{E8B62153-4A46-4BF1-BBEF-4091F1F04DDE}" type="presParOf" srcId="{D157CE20-18BD-49E3-8CE1-FA0003926FAA}" destId="{C8459386-C918-4468-815C-2D62AA322AE3}" srcOrd="1" destOrd="0" presId="urn:microsoft.com/office/officeart/2005/8/layout/cycle4"/>
    <dgm:cxn modelId="{F578C7F7-D695-4636-9CFE-F8B5703CD19E}" type="presParOf" srcId="{C8459386-C918-4468-815C-2D62AA322AE3}" destId="{04D6FBA7-54D1-4AE4-B3D8-91A7211670C4}" srcOrd="0" destOrd="0" presId="urn:microsoft.com/office/officeart/2005/8/layout/cycle4"/>
    <dgm:cxn modelId="{C6EBC98C-2CB3-41C6-98C2-0176B7B69C6A}" type="presParOf" srcId="{C8459386-C918-4468-815C-2D62AA322AE3}" destId="{10A7D761-F35F-473B-8C01-378D42ECFAF8}" srcOrd="1" destOrd="0" presId="urn:microsoft.com/office/officeart/2005/8/layout/cycle4"/>
    <dgm:cxn modelId="{8F5B6ED0-916D-458A-8F73-5CCCC4F38EA2}" type="presParOf" srcId="{D157CE20-18BD-49E3-8CE1-FA0003926FAA}" destId="{2E0C40DA-4112-4332-ADB3-1B7D9734BE92}" srcOrd="2" destOrd="0" presId="urn:microsoft.com/office/officeart/2005/8/layout/cycle4"/>
    <dgm:cxn modelId="{2A102ED7-BC5A-4A9D-B2BD-7A5B783DD5D1}" type="presParOf" srcId="{2E0C40DA-4112-4332-ADB3-1B7D9734BE92}" destId="{AE8D65A4-0502-4FDE-8A42-AFD0BC210573}" srcOrd="0" destOrd="0" presId="urn:microsoft.com/office/officeart/2005/8/layout/cycle4"/>
    <dgm:cxn modelId="{78EA1D6F-A310-4416-B182-CEB5364D9C3B}" type="presParOf" srcId="{2E0C40DA-4112-4332-ADB3-1B7D9734BE92}" destId="{6B25C01B-1A2B-4A46-9C91-8D724F5F5D50}" srcOrd="1" destOrd="0" presId="urn:microsoft.com/office/officeart/2005/8/layout/cycle4"/>
    <dgm:cxn modelId="{71A1553A-0568-4C33-A738-F9E4DB05D59A}" type="presParOf" srcId="{D157CE20-18BD-49E3-8CE1-FA0003926FAA}" destId="{D708D3B6-5409-49C9-87C2-2791A9DB3350}" srcOrd="3" destOrd="0" presId="urn:microsoft.com/office/officeart/2005/8/layout/cycle4"/>
    <dgm:cxn modelId="{036772BF-0821-4EEF-BA1B-C34CE36FFAF4}" type="presParOf" srcId="{D708D3B6-5409-49C9-87C2-2791A9DB3350}" destId="{61747736-E2DA-46E5-B3F1-3CB5084EB381}" srcOrd="0" destOrd="0" presId="urn:microsoft.com/office/officeart/2005/8/layout/cycle4"/>
    <dgm:cxn modelId="{48061F0D-77D4-465D-853B-1F57CC425C90}" type="presParOf" srcId="{D708D3B6-5409-49C9-87C2-2791A9DB3350}" destId="{F25DCA11-7248-4FF8-8743-5B7C66749C38}" srcOrd="1" destOrd="0" presId="urn:microsoft.com/office/officeart/2005/8/layout/cycle4"/>
    <dgm:cxn modelId="{FB54B820-8BC6-47AC-9905-0C717D81487C}" type="presParOf" srcId="{D157CE20-18BD-49E3-8CE1-FA0003926FAA}" destId="{D615478F-C3EF-4128-9F6F-E80B8A3495B9}" srcOrd="4" destOrd="0" presId="urn:microsoft.com/office/officeart/2005/8/layout/cycle4"/>
    <dgm:cxn modelId="{C6191357-1C30-4E65-8552-153D5E202F89}" type="presParOf" srcId="{1804F0EA-F338-4B8D-A341-F321B6A12A55}" destId="{939B249C-AF98-430E-AA93-658EDB0225A1}" srcOrd="1" destOrd="0" presId="urn:microsoft.com/office/officeart/2005/8/layout/cycle4"/>
    <dgm:cxn modelId="{C8043DB5-DE66-485C-9238-E6A6DB8A6137}" type="presParOf" srcId="{939B249C-AF98-430E-AA93-658EDB0225A1}" destId="{9C94D89D-7983-461B-9B47-7A8ECDB90A38}" srcOrd="0" destOrd="0" presId="urn:microsoft.com/office/officeart/2005/8/layout/cycle4"/>
    <dgm:cxn modelId="{521507D5-DE5A-4D84-9F4C-76EBF38113E1}" type="presParOf" srcId="{939B249C-AF98-430E-AA93-658EDB0225A1}" destId="{B6B70003-0369-4BEF-AC1D-C0B2C9A23500}" srcOrd="1" destOrd="0" presId="urn:microsoft.com/office/officeart/2005/8/layout/cycle4"/>
    <dgm:cxn modelId="{BEDCDBF4-990E-459E-B890-E3C34AB3B758}" type="presParOf" srcId="{939B249C-AF98-430E-AA93-658EDB0225A1}" destId="{B618C457-0070-4471-9C54-22CEE3EB060A}" srcOrd="2" destOrd="0" presId="urn:microsoft.com/office/officeart/2005/8/layout/cycle4"/>
    <dgm:cxn modelId="{CDCF71BC-3D20-4BC8-A038-785C2D0F5E71}" type="presParOf" srcId="{939B249C-AF98-430E-AA93-658EDB0225A1}" destId="{63ADCD88-6B89-4195-94E8-B27D4FEBEA6C}" srcOrd="3" destOrd="0" presId="urn:microsoft.com/office/officeart/2005/8/layout/cycle4"/>
    <dgm:cxn modelId="{843B2E6E-11D7-49AF-98E2-577166C7034D}" type="presParOf" srcId="{939B249C-AF98-430E-AA93-658EDB0225A1}" destId="{483383FB-22B5-41E3-8F24-C9EDABA163D2}" srcOrd="4" destOrd="0" presId="urn:microsoft.com/office/officeart/2005/8/layout/cycle4"/>
    <dgm:cxn modelId="{8EF5FEDE-6F58-411F-B660-BEA03E3CA02F}" type="presParOf" srcId="{1804F0EA-F338-4B8D-A341-F321B6A12A55}" destId="{4F037504-D865-4842-AE51-CAFE4E218F3C}" srcOrd="2" destOrd="0" presId="urn:microsoft.com/office/officeart/2005/8/layout/cycle4"/>
    <dgm:cxn modelId="{E0E97DA3-CF40-4B44-A9DC-7E8684DD5A20}" type="presParOf" srcId="{1804F0EA-F338-4B8D-A341-F321B6A12A55}" destId="{C37080D2-BE97-4CF9-87B3-937DC72AB8DA}" srcOrd="3" destOrd="0" presId="urn:microsoft.com/office/officeart/2005/8/layout/cycle4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8D65A4-0502-4FDE-8A42-AFD0BC210573}">
      <dsp:nvSpPr>
        <dsp:cNvPr id="0" name=""/>
        <dsp:cNvSpPr/>
      </dsp:nvSpPr>
      <dsp:spPr>
        <a:xfrm>
          <a:off x="5321020" y="3789733"/>
          <a:ext cx="3140524" cy="17996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900</a:t>
          </a: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萬高價值會員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800</a:t>
          </a: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席</a:t>
          </a:r>
          <a:r>
            <a:rPr lang="en-US" altLang="zh-TW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OB</a:t>
          </a: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客服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9</a:t>
          </a: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萬通電話</a:t>
          </a:r>
          <a:r>
            <a:rPr lang="en-US" altLang="zh-TW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/</a:t>
          </a: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日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大數據團隊：華碩</a:t>
          </a:r>
          <a:r>
            <a:rPr lang="en-US" altLang="zh-TW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/</a:t>
          </a: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台大</a:t>
          </a:r>
        </a:p>
      </dsp:txBody>
      <dsp:txXfrm>
        <a:off x="6302709" y="4279174"/>
        <a:ext cx="2119302" cy="1270665"/>
      </dsp:txXfrm>
    </dsp:sp>
    <dsp:sp modelId="{61747736-E2DA-46E5-B3F1-3CB5084EB381}">
      <dsp:nvSpPr>
        <dsp:cNvPr id="0" name=""/>
        <dsp:cNvSpPr/>
      </dsp:nvSpPr>
      <dsp:spPr>
        <a:xfrm>
          <a:off x="347906" y="3782660"/>
          <a:ext cx="2949967" cy="17996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3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大健康事業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3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大美容事業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3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自然美</a:t>
          </a:r>
          <a:r>
            <a:rPr lang="en-US" altLang="zh-TW" sz="13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/</a:t>
          </a:r>
          <a:r>
            <a:rPr lang="zh-TW" altLang="en-US" sz="13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寵物雲線下服務</a:t>
          </a:r>
        </a:p>
      </dsp:txBody>
      <dsp:txXfrm>
        <a:off x="387438" y="4272102"/>
        <a:ext cx="1985913" cy="1270665"/>
      </dsp:txXfrm>
    </dsp:sp>
    <dsp:sp modelId="{04D6FBA7-54D1-4AE4-B3D8-91A7211670C4}">
      <dsp:nvSpPr>
        <dsp:cNvPr id="0" name=""/>
        <dsp:cNvSpPr/>
      </dsp:nvSpPr>
      <dsp:spPr>
        <a:xfrm>
          <a:off x="5383293" y="0"/>
          <a:ext cx="3031202" cy="17996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有線電視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MOD</a:t>
          </a:r>
          <a:endParaRPr lang="zh-TW" altLang="en-US" sz="1400" b="1" kern="1200" dirty="0">
            <a:latin typeface="微軟正黑體" panose="020B0604030504040204" pitchFamily="34" charset="-120"/>
            <a:ea typeface="微軟正黑體" panose="020B0604030504040204" pitchFamily="34" charset="-12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網路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型錄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東森直播</a:t>
          </a:r>
        </a:p>
      </dsp:txBody>
      <dsp:txXfrm>
        <a:off x="6332185" y="39532"/>
        <a:ext cx="2042777" cy="1270665"/>
      </dsp:txXfrm>
    </dsp:sp>
    <dsp:sp modelId="{CD0389BD-FF11-4F57-9E0C-221F5D05EA8E}">
      <dsp:nvSpPr>
        <dsp:cNvPr id="0" name=""/>
        <dsp:cNvSpPr/>
      </dsp:nvSpPr>
      <dsp:spPr>
        <a:xfrm>
          <a:off x="307608" y="0"/>
          <a:ext cx="2778192" cy="179963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台灣電視購物領導者</a:t>
          </a:r>
          <a:r>
            <a:rPr lang="en-US" altLang="zh-TW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55%</a:t>
          </a: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市佔率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東森嚴選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95%</a:t>
          </a:r>
          <a:r>
            <a:rPr lang="zh-TW" altLang="en-US" sz="14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消費者喜愛信任</a:t>
          </a:r>
        </a:p>
      </dsp:txBody>
      <dsp:txXfrm>
        <a:off x="347140" y="39532"/>
        <a:ext cx="1865670" cy="1270665"/>
      </dsp:txXfrm>
    </dsp:sp>
    <dsp:sp modelId="{9C94D89D-7983-461B-9B47-7A8ECDB90A38}">
      <dsp:nvSpPr>
        <dsp:cNvPr id="0" name=""/>
        <dsp:cNvSpPr/>
      </dsp:nvSpPr>
      <dsp:spPr>
        <a:xfrm>
          <a:off x="1783483" y="320560"/>
          <a:ext cx="2435136" cy="2435136"/>
        </a:xfrm>
        <a:prstGeom prst="pieWedge">
          <a:avLst/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電視購物第一品牌</a:t>
          </a:r>
        </a:p>
      </dsp:txBody>
      <dsp:txXfrm>
        <a:off x="2496718" y="1033795"/>
        <a:ext cx="1721901" cy="1721901"/>
      </dsp:txXfrm>
    </dsp:sp>
    <dsp:sp modelId="{B6B70003-0369-4BEF-AC1D-C0B2C9A23500}">
      <dsp:nvSpPr>
        <dsp:cNvPr id="0" name=""/>
        <dsp:cNvSpPr/>
      </dsp:nvSpPr>
      <dsp:spPr>
        <a:xfrm rot="5400000">
          <a:off x="4331097" y="320560"/>
          <a:ext cx="2435136" cy="2435136"/>
        </a:xfrm>
        <a:prstGeom prst="pieWedge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多通路布局</a:t>
          </a:r>
        </a:p>
      </dsp:txBody>
      <dsp:txXfrm rot="-5400000">
        <a:off x="4331097" y="1033795"/>
        <a:ext cx="1721901" cy="1721901"/>
      </dsp:txXfrm>
    </dsp:sp>
    <dsp:sp modelId="{B618C457-0070-4471-9C54-22CEE3EB060A}">
      <dsp:nvSpPr>
        <dsp:cNvPr id="0" name=""/>
        <dsp:cNvSpPr/>
      </dsp:nvSpPr>
      <dsp:spPr>
        <a:xfrm rot="10800000">
          <a:off x="4331097" y="2868174"/>
          <a:ext cx="2435136" cy="2435136"/>
        </a:xfrm>
        <a:prstGeom prst="pieWedge">
          <a:avLst/>
        </a:prstGeom>
        <a:solidFill>
          <a:schemeClr val="accent5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大數據會員經營</a:t>
          </a:r>
        </a:p>
      </dsp:txBody>
      <dsp:txXfrm rot="10800000">
        <a:off x="4331097" y="2868174"/>
        <a:ext cx="1721901" cy="1721901"/>
      </dsp:txXfrm>
    </dsp:sp>
    <dsp:sp modelId="{63ADCD88-6B89-4195-94E8-B27D4FEBEA6C}">
      <dsp:nvSpPr>
        <dsp:cNvPr id="0" name=""/>
        <dsp:cNvSpPr/>
      </dsp:nvSpPr>
      <dsp:spPr>
        <a:xfrm rot="16200000">
          <a:off x="1783483" y="2868174"/>
          <a:ext cx="2435136" cy="2435136"/>
        </a:xfrm>
        <a:prstGeom prst="pieWedge">
          <a:avLst/>
        </a:prstGeom>
        <a:solidFill>
          <a:schemeClr val="accent5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84912" rIns="184912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b="1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線上消費線下服務</a:t>
          </a:r>
        </a:p>
      </dsp:txBody>
      <dsp:txXfrm rot="5400000">
        <a:off x="2496718" y="2868174"/>
        <a:ext cx="1721901" cy="1721901"/>
      </dsp:txXfrm>
    </dsp:sp>
    <dsp:sp modelId="{4F037504-D865-4842-AE51-CAFE4E218F3C}">
      <dsp:nvSpPr>
        <dsp:cNvPr id="0" name=""/>
        <dsp:cNvSpPr/>
      </dsp:nvSpPr>
      <dsp:spPr>
        <a:xfrm>
          <a:off x="3854474" y="2305787"/>
          <a:ext cx="840768" cy="731103"/>
        </a:xfrm>
        <a:prstGeom prst="circularArrow">
          <a:avLst/>
        </a:prstGeom>
        <a:solidFill>
          <a:srgbClr val="FFFF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7080D2-BE97-4CF9-87B3-937DC72AB8DA}">
      <dsp:nvSpPr>
        <dsp:cNvPr id="0" name=""/>
        <dsp:cNvSpPr/>
      </dsp:nvSpPr>
      <dsp:spPr>
        <a:xfrm rot="10800000">
          <a:off x="3854474" y="2586980"/>
          <a:ext cx="840768" cy="731103"/>
        </a:xfrm>
        <a:prstGeom prst="circularArrow">
          <a:avLst/>
        </a:prstGeom>
        <a:solidFill>
          <a:srgbClr val="FFFF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f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9792CF-64E0-43D0-B911-AC7BD907EB36}" type="datetimeFigureOut">
              <a:rPr lang="zh-TW" altLang="en-US" smtClean="0"/>
              <a:t>2025/4/10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912719-AD7D-4B90-BC33-6C9CB11840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1297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p1:notes"/>
          <p:cNvSpPr txBox="1">
            <a:spLocks noGrp="1"/>
          </p:cNvSpPr>
          <p:nvPr>
            <p:ph type="body" idx="1"/>
          </p:nvPr>
        </p:nvSpPr>
        <p:spPr>
          <a:xfrm>
            <a:off x="680721" y="4783306"/>
            <a:ext cx="5445760" cy="3913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544" tIns="45759" rIns="91544" bIns="45759" anchor="t" anchorCtr="0">
            <a:noAutofit/>
          </a:bodyPr>
          <a:lstStyle/>
          <a:p>
            <a:pPr marL="0" indent="0"/>
            <a:endParaRPr/>
          </a:p>
        </p:txBody>
      </p:sp>
      <p:sp>
        <p:nvSpPr>
          <p:cNvPr id="312" name="Google Shape;312;p1:notes"/>
          <p:cNvSpPr txBox="1">
            <a:spLocks noGrp="1"/>
          </p:cNvSpPr>
          <p:nvPr>
            <p:ph type="sldNum" idx="12"/>
          </p:nvPr>
        </p:nvSpPr>
        <p:spPr>
          <a:xfrm>
            <a:off x="3855839" y="9440647"/>
            <a:ext cx="2949786" cy="498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544" tIns="45759" rIns="91544" bIns="45759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1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8A01A7BC-51AC-F3D7-ED45-619CBE0CCD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27470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備忘稿版面配置區 1">
            <a:extLst>
              <a:ext uri="{FF2B5EF4-FFF2-40B4-BE49-F238E27FC236}">
                <a16:creationId xmlns:a16="http://schemas.microsoft.com/office/drawing/2014/main" id="{8A01A7BC-51AC-F3D7-ED45-619CBE0CCD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5387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全球 </a:t>
            </a:r>
            <a:r>
              <a:rPr lang="en-US" altLang="zh-TW" dirty="0"/>
              <a:t>1246  (</a:t>
            </a:r>
            <a:r>
              <a:rPr lang="zh-TW" altLang="en-US" dirty="0"/>
              <a:t>大陸</a:t>
            </a:r>
            <a:r>
              <a:rPr lang="en-US" altLang="zh-TW" dirty="0"/>
              <a:t>867  </a:t>
            </a:r>
            <a:r>
              <a:rPr lang="zh-TW" altLang="en-US" dirty="0"/>
              <a:t>台灣</a:t>
            </a:r>
            <a:r>
              <a:rPr lang="en-US" altLang="zh-TW" dirty="0"/>
              <a:t>354  </a:t>
            </a:r>
            <a:r>
              <a:rPr lang="zh-TW" altLang="en-US" dirty="0"/>
              <a:t>馬來西亞</a:t>
            </a:r>
            <a:r>
              <a:rPr lang="en-US" altLang="zh-TW" dirty="0"/>
              <a:t>25)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4C939ED5-EF42-438F-A13F-529FE40337D4}" type="slidenum">
              <a:rPr kumimoji="0" lang="zh-TW" alt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3035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:notes"/>
          <p:cNvSpPr txBox="1">
            <a:spLocks noGrp="1"/>
          </p:cNvSpPr>
          <p:nvPr>
            <p:ph type="body" idx="1"/>
          </p:nvPr>
        </p:nvSpPr>
        <p:spPr>
          <a:xfrm>
            <a:off x="680721" y="4783306"/>
            <a:ext cx="5445760" cy="3913615"/>
          </a:xfrm>
          <a:prstGeom prst="rect">
            <a:avLst/>
          </a:prstGeom>
        </p:spPr>
        <p:txBody>
          <a:bodyPr spcFirstLastPara="1" wrap="square" lIns="91544" tIns="45759" rIns="91544" bIns="45759" anchor="t" anchorCtr="0">
            <a:noAutofit/>
          </a:bodyPr>
          <a:lstStyle/>
          <a:p>
            <a:pPr marL="0" indent="0"/>
            <a:endParaRPr/>
          </a:p>
        </p:txBody>
      </p:sp>
      <p:sp>
        <p:nvSpPr>
          <p:cNvPr id="552" name="Google Shape;55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3013"/>
            <a:ext cx="5962650" cy="3354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標題投影片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1274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直排標題及文字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2170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空白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002598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標題投影片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03854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標題及內容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184753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章節標題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5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46532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兩個內容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5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5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5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28991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比較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p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54880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只有標題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5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797706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含標題的內容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5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6" name="Google Shape;136;p5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291875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含標題的圖片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5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5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4" name="Google Shape;144;p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0345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標題及內容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77065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標題及直排文字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5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5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22557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直排標題及文字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5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5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632853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空白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991215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標題投影片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4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2" name="Google Shape;172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849384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章節標題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4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37715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兩個內容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4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0" name="Google Shape;190;p4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1" name="Google Shape;191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84681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比較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4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7" name="Google Shape;197;p4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4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9" name="Google Shape;199;p4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0" name="Google Shape;200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0566239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含標題的內容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4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11" name="Google Shape;211;p4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2" name="Google Shape;212;p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034353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含標題的圖片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4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4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9" name="Google Shape;219;p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09761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標題及直排文字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4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p4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52878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章節標題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7134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直排標題及文字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4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1" name="Google Shape;231;p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526414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015" y="1189482"/>
            <a:ext cx="12192000" cy="8890"/>
          </a:xfrm>
          <a:custGeom>
            <a:avLst/>
            <a:gdLst/>
            <a:ahLst/>
            <a:cxnLst/>
            <a:rect l="l" t="t" r="r" b="b"/>
            <a:pathLst>
              <a:path w="9144000" h="8890">
                <a:moveTo>
                  <a:pt x="0" y="8762"/>
                </a:moveTo>
                <a:lnTo>
                  <a:pt x="9144000" y="0"/>
                </a:lnTo>
              </a:path>
            </a:pathLst>
          </a:custGeom>
          <a:ln w="28574">
            <a:solidFill>
              <a:srgbClr val="A6A6A6"/>
            </a:solidFill>
          </a:ln>
        </p:spPr>
        <p:txBody>
          <a:bodyPr wrap="square" lIns="0" tIns="0" rIns="0" bIns="0" rtlCol="0"/>
          <a:lstStyle/>
          <a:p>
            <a:endParaRPr sz="1800"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00079" y="175260"/>
            <a:ext cx="1242103" cy="873252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" y="1"/>
            <a:ext cx="12191999" cy="6857997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187108" y="3189604"/>
            <a:ext cx="5798480" cy="1002030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420784" y="4634738"/>
            <a:ext cx="5789168" cy="998766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" y="0"/>
            <a:ext cx="12191999" cy="6857998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5136895" y="2852927"/>
            <a:ext cx="5567680" cy="57607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7E7E7E"/>
                </a:solidFill>
                <a:latin typeface="Microsoft JhengHei"/>
                <a:cs typeface="Microsoft JhengHei"/>
              </a:defRPr>
            </a:lvl1pPr>
          </a:lstStyle>
          <a:p>
            <a:pPr marL="38100">
              <a:spcBef>
                <a:spcPts val="210"/>
              </a:spcBef>
            </a:pPr>
            <a:fld id="{81D60167-4931-47E6-BA6A-407CBD079E47}" type="slidenum">
              <a:rPr lang="en-US" altLang="zh-TW" spc="-20" smtClean="0"/>
              <a:pPr marL="38100">
                <a:spcBef>
                  <a:spcPts val="210"/>
                </a:spcBef>
              </a:pPr>
              <a:t>‹#›</a:t>
            </a:fld>
            <a:r>
              <a:rPr lang="en-US" altLang="zh-TW" spc="-20"/>
              <a:t>/12</a:t>
            </a:r>
            <a:endParaRPr lang="en-US" altLang="zh-TW" spc="-20" dirty="0"/>
          </a:p>
        </p:txBody>
      </p:sp>
    </p:spTree>
    <p:extLst>
      <p:ext uri="{BB962C8B-B14F-4D97-AF65-F5344CB8AC3E}">
        <p14:creationId xmlns:p14="http://schemas.microsoft.com/office/powerpoint/2010/main" val="1728052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兩個內容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3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2524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比較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3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3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814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只有標題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6908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含輔助字幕的內容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9284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含輔助字幕的圖片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8487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標題及直排文字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865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06944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r>
              <a:rPr lang="zh-TW"/>
              <a:t>/32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25700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3" name="Google Shape;163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5725737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1" r:id="rId6"/>
    <p:sldLayoutId id="2147483692" r:id="rId7"/>
    <p:sldLayoutId id="2147483693" r:id="rId8"/>
    <p:sldLayoutId id="2147483694" r:id="rId9"/>
    <p:sldLayoutId id="214748369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fif"/><Relationship Id="rId3" Type="http://schemas.openxmlformats.org/officeDocument/2006/relationships/diagramLayout" Target="../diagrams/layout1.xml"/><Relationship Id="rId7" Type="http://schemas.openxmlformats.org/officeDocument/2006/relationships/image" Target="../media/image1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770000"/>
              </a:gs>
              <a:gs pos="50000">
                <a:srgbClr val="AC0000"/>
              </a:gs>
              <a:gs pos="100000">
                <a:srgbClr val="CE0000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1"/>
          <p:cNvSpPr txBox="1">
            <a:spLocks noGrp="1"/>
          </p:cNvSpPr>
          <p:nvPr>
            <p:ph type="ctrTitle"/>
          </p:nvPr>
        </p:nvSpPr>
        <p:spPr>
          <a:xfrm>
            <a:off x="402437" y="2256787"/>
            <a:ext cx="5541597" cy="727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icrosoft JhengHei"/>
              <a:buNone/>
            </a:pPr>
            <a:r>
              <a:rPr lang="zh-TW" sz="40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東森</a:t>
            </a:r>
            <a:r>
              <a:rPr lang="zh-TW" altLang="en-US" sz="4000" b="1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購物</a:t>
            </a:r>
            <a:endParaRPr sz="4000" b="1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pic>
        <p:nvPicPr>
          <p:cNvPr id="317" name="Google Shape;31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20089" y="-3653"/>
            <a:ext cx="6682302" cy="68616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8" name="Google Shape;318;p1"/>
          <p:cNvCxnSpPr/>
          <p:nvPr/>
        </p:nvCxnSpPr>
        <p:spPr>
          <a:xfrm>
            <a:off x="1687335" y="3117475"/>
            <a:ext cx="29718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9" name="Google Shape;319;p1"/>
          <p:cNvSpPr/>
          <p:nvPr/>
        </p:nvSpPr>
        <p:spPr>
          <a:xfrm>
            <a:off x="5882501" y="0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C2122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1"/>
          <p:cNvSpPr/>
          <p:nvPr/>
        </p:nvSpPr>
        <p:spPr>
          <a:xfrm rot="10800000" flipH="1">
            <a:off x="5882501" y="1143000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88001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21" name="Google Shape;321;p1"/>
          <p:cNvSpPr/>
          <p:nvPr/>
        </p:nvSpPr>
        <p:spPr>
          <a:xfrm rot="10800000" flipH="1">
            <a:off x="6545441" y="0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EB19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1"/>
          <p:cNvSpPr/>
          <p:nvPr/>
        </p:nvSpPr>
        <p:spPr>
          <a:xfrm>
            <a:off x="6544420" y="1143000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ED374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23" name="Google Shape;323;p1"/>
          <p:cNvSpPr/>
          <p:nvPr/>
        </p:nvSpPr>
        <p:spPr>
          <a:xfrm rot="10800000" flipH="1">
            <a:off x="6545441" y="2286000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EB193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24" name="Google Shape;324;p1"/>
          <p:cNvSpPr/>
          <p:nvPr/>
        </p:nvSpPr>
        <p:spPr>
          <a:xfrm>
            <a:off x="7207360" y="2286000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C2122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25" name="Google Shape;325;p1"/>
          <p:cNvSpPr/>
          <p:nvPr/>
        </p:nvSpPr>
        <p:spPr>
          <a:xfrm rot="10800000" flipH="1">
            <a:off x="7870300" y="2286000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88001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26" name="Google Shape;326;p1"/>
          <p:cNvSpPr/>
          <p:nvPr/>
        </p:nvSpPr>
        <p:spPr>
          <a:xfrm rot="10800000" flipH="1">
            <a:off x="7207360" y="3429000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ED374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27" name="Google Shape;327;p1"/>
          <p:cNvSpPr/>
          <p:nvPr/>
        </p:nvSpPr>
        <p:spPr>
          <a:xfrm>
            <a:off x="6554301" y="3429000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88001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28" name="Google Shape;328;p1"/>
          <p:cNvSpPr/>
          <p:nvPr/>
        </p:nvSpPr>
        <p:spPr>
          <a:xfrm rot="10800000" flipH="1">
            <a:off x="6543910" y="4571999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29" name="Google Shape;329;p1"/>
          <p:cNvSpPr/>
          <p:nvPr/>
        </p:nvSpPr>
        <p:spPr>
          <a:xfrm>
            <a:off x="5889830" y="4571999"/>
            <a:ext cx="1325880" cy="1143000"/>
          </a:xfrm>
          <a:prstGeom prst="triangle">
            <a:avLst>
              <a:gd name="adj" fmla="val 50000"/>
            </a:avLst>
          </a:prstGeom>
          <a:solidFill>
            <a:srgbClr val="ED374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30" name="Google Shape;330;p1"/>
          <p:cNvSpPr/>
          <p:nvPr/>
        </p:nvSpPr>
        <p:spPr>
          <a:xfrm rot="10800000" flipH="1">
            <a:off x="5882500" y="5714999"/>
            <a:ext cx="1325880" cy="1143001"/>
          </a:xfrm>
          <a:prstGeom prst="triangle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331" name="Google Shape;331;p1"/>
          <p:cNvSpPr/>
          <p:nvPr/>
        </p:nvSpPr>
        <p:spPr>
          <a:xfrm>
            <a:off x="5218030" y="5714999"/>
            <a:ext cx="1325880" cy="1143001"/>
          </a:xfrm>
          <a:prstGeom prst="triangle">
            <a:avLst>
              <a:gd name="adj" fmla="val 50000"/>
            </a:avLst>
          </a:prstGeom>
          <a:solidFill>
            <a:srgbClr val="88001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21" name="Google Shape;315;p1">
            <a:extLst>
              <a:ext uri="{FF2B5EF4-FFF2-40B4-BE49-F238E27FC236}">
                <a16:creationId xmlns:a16="http://schemas.microsoft.com/office/drawing/2014/main" id="{87E44A1D-8197-48D6-BC8A-508BE41FE38E}"/>
              </a:ext>
            </a:extLst>
          </p:cNvPr>
          <p:cNvSpPr txBox="1">
            <a:spLocks/>
          </p:cNvSpPr>
          <p:nvPr/>
        </p:nvSpPr>
        <p:spPr>
          <a:xfrm>
            <a:off x="67521" y="3365741"/>
            <a:ext cx="6211428" cy="1339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ts val="4900"/>
              </a:lnSpc>
              <a:buClr>
                <a:schemeClr val="lt1"/>
              </a:buClr>
              <a:buSzPts val="4000"/>
              <a:buFont typeface="Microsoft JhengHei"/>
              <a:buNone/>
            </a:pPr>
            <a:r>
              <a:rPr lang="zh-TW" altLang="en-US" sz="4000" b="1" kern="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台灣生成式</a:t>
            </a:r>
            <a:r>
              <a:rPr lang="en-US" altLang="zh-TW" sz="4000" b="1" kern="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AI</a:t>
            </a:r>
            <a:r>
              <a:rPr lang="zh-TW" altLang="en-US" sz="4000" b="1" kern="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應用黑客松</a:t>
            </a:r>
            <a:endParaRPr lang="en-US" altLang="zh-TW" sz="4000" b="1" kern="0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  <a:p>
            <a:pPr>
              <a:lnSpc>
                <a:spcPts val="4900"/>
              </a:lnSpc>
              <a:buClr>
                <a:schemeClr val="lt1"/>
              </a:buClr>
              <a:buSzPts val="4000"/>
              <a:buFont typeface="Microsoft JhengHei"/>
              <a:buNone/>
            </a:pPr>
            <a:r>
              <a:rPr lang="zh-TW" altLang="en-US" sz="4000" b="1" kern="0" dirty="0"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 數據工作坊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397FA7C-49A6-4660-B6A1-3031722D4FDE}"/>
              </a:ext>
            </a:extLst>
          </p:cNvPr>
          <p:cNvSpPr txBox="1"/>
          <p:nvPr/>
        </p:nvSpPr>
        <p:spPr>
          <a:xfrm>
            <a:off x="11834535" y="6488668"/>
            <a:ext cx="323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602B65-5F1C-478D-A582-214094927C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395835F-FB2E-4231-AA6A-0B03AE7407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8BE4543-3F54-4027-9928-18AA213BA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51"/>
            <a:ext cx="12192000" cy="6826898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28FA76F3-4D60-4FDC-983A-89D90E4F46B5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46384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EF3946-0C09-4A82-99C0-9D9215E3D3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1690B52-5C89-40F4-95DA-BBAA269CBF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4BC570A-F907-4841-BEEC-F45FA2DEE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1EE0D89A-A7A4-4F86-9239-61605163D226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05800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65C4D3-4AA8-4783-B8AD-103D1F3FDC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3A7E26F-5901-424C-8BAA-2C3B62BA26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3E163C6-BF47-400D-9B95-3643E2F7B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71"/>
            <a:ext cx="12192000" cy="6845858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176C64AE-4026-4502-9B07-597B6277C988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85515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67D160B7-8BDD-45C5-A8B9-8CD7DFCA1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72" y="1157542"/>
            <a:ext cx="5439388" cy="5439388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977CB0E4-9A6C-40C4-B397-82A6F9A92252}"/>
              </a:ext>
            </a:extLst>
          </p:cNvPr>
          <p:cNvCxnSpPr>
            <a:cxnSpLocks/>
          </p:cNvCxnSpPr>
          <p:nvPr/>
        </p:nvCxnSpPr>
        <p:spPr>
          <a:xfrm>
            <a:off x="390897" y="954702"/>
            <a:ext cx="3984172" cy="0"/>
          </a:xfrm>
          <a:prstGeom prst="line">
            <a:avLst/>
          </a:prstGeom>
          <a:ln w="57150">
            <a:solidFill>
              <a:srgbClr val="A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2364132C-57CC-4BE6-AC43-63A1B4ABE6B6}"/>
              </a:ext>
            </a:extLst>
          </p:cNvPr>
          <p:cNvSpPr txBox="1"/>
          <p:nvPr/>
        </p:nvSpPr>
        <p:spPr>
          <a:xfrm>
            <a:off x="-158831" y="261070"/>
            <a:ext cx="5083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命題說明：背景情境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1BE7265-8CD5-498B-A06C-3E31CB61565A}"/>
              </a:ext>
            </a:extLst>
          </p:cNvPr>
          <p:cNvSpPr/>
          <p:nvPr/>
        </p:nvSpPr>
        <p:spPr>
          <a:xfrm>
            <a:off x="5834742" y="1323609"/>
            <a:ext cx="5906984" cy="5056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u"/>
            </a:pP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2024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年，英國電信業者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Virgin Media O2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推出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機器人「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Daisy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」，以一位機智風趣的阿嬤形象登場，專門接聽詐騙電話，透過自然流暢的語言對話，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與詐騙者閒聊數十分鐘，有效拖延對方時間、降低受害風險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。此案例突顯了生成式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在語言理解與長時間互動上的強大潛力。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u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u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在企業實務中，銷售人員面對客戶時，也需要像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Daisy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一樣，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結合產品知識與情境互動，引導對話、建立信任，最終推動成交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。本專案將打造一位具備語音對話能力的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虛擬業務員，能根據客戶屬性進行推薦與互動，探索生成式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作為虛擬銷售代表的應用可能。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B419CA32-A83D-4B89-8880-4E58F0679F44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13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54166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2759BA5F-7A8A-4AF8-A5F0-32D11178D61A}"/>
              </a:ext>
            </a:extLst>
          </p:cNvPr>
          <p:cNvSpPr/>
          <p:nvPr/>
        </p:nvSpPr>
        <p:spPr>
          <a:xfrm>
            <a:off x="334733" y="2201484"/>
            <a:ext cx="11522527" cy="4466692"/>
          </a:xfrm>
          <a:prstGeom prst="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5C62C87A-E2E0-4601-BAA4-3859F8898C21}"/>
              </a:ext>
            </a:extLst>
          </p:cNvPr>
          <p:cNvCxnSpPr>
            <a:cxnSpLocks/>
          </p:cNvCxnSpPr>
          <p:nvPr/>
        </p:nvCxnSpPr>
        <p:spPr>
          <a:xfrm>
            <a:off x="533401" y="883450"/>
            <a:ext cx="3984172" cy="0"/>
          </a:xfrm>
          <a:prstGeom prst="line">
            <a:avLst/>
          </a:prstGeom>
          <a:ln w="57150">
            <a:solidFill>
              <a:srgbClr val="A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DEFC5620-011B-487E-A373-6C68D888F488}"/>
              </a:ext>
            </a:extLst>
          </p:cNvPr>
          <p:cNvSpPr txBox="1"/>
          <p:nvPr/>
        </p:nvSpPr>
        <p:spPr>
          <a:xfrm>
            <a:off x="-16327" y="189818"/>
            <a:ext cx="5083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命題說明：</a:t>
            </a:r>
            <a:r>
              <a:rPr lang="en-US" altLang="zh-TW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銷售高手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54186D8-EE52-4A53-83C4-E402907B8A3F}"/>
              </a:ext>
            </a:extLst>
          </p:cNvPr>
          <p:cNvSpPr txBox="1"/>
          <p:nvPr/>
        </p:nvSpPr>
        <p:spPr>
          <a:xfrm>
            <a:off x="484415" y="992307"/>
            <a:ext cx="11190515" cy="1138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800"/>
              </a:lnSpc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以「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零售創新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」為命題核心，聚焦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生成式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在業務互動中的應用潛力。期待透過此次競賽，串聯創意與技術實力，打造具備語音對話、商品推薦與顧客應對能力的客製化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虛擬銷售員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，探索生成式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作為企業虛擬銷售代表的可行性與實用性。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950B3E7C-F26E-4A40-835C-2A2B7A1191BF}"/>
              </a:ext>
            </a:extLst>
          </p:cNvPr>
          <p:cNvSpPr txBox="1"/>
          <p:nvPr/>
        </p:nvSpPr>
        <p:spPr>
          <a:xfrm>
            <a:off x="484415" y="2344369"/>
            <a:ext cx="3196936" cy="445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建立一位虛擬銷售高手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F09A370-C0D3-4E99-AA99-51EAEBD3D947}"/>
              </a:ext>
            </a:extLst>
          </p:cNvPr>
          <p:cNvSpPr txBox="1"/>
          <p:nvPr/>
        </p:nvSpPr>
        <p:spPr>
          <a:xfrm>
            <a:off x="484415" y="2751821"/>
            <a:ext cx="1137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結合客戶背景資訊，並依其屬性挑選適合的推薦商品，以自然語音方式與客戶互動 ，模擬銷售專員撥號給客戶。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3" name="Google Shape;329;p31">
            <a:extLst>
              <a:ext uri="{FF2B5EF4-FFF2-40B4-BE49-F238E27FC236}">
                <a16:creationId xmlns:a16="http://schemas.microsoft.com/office/drawing/2014/main" id="{E7015D29-04FC-4713-AF3D-FF7B7862A69E}"/>
              </a:ext>
            </a:extLst>
          </p:cNvPr>
          <p:cNvGrpSpPr/>
          <p:nvPr/>
        </p:nvGrpSpPr>
        <p:grpSpPr>
          <a:xfrm>
            <a:off x="740228" y="5126001"/>
            <a:ext cx="3395595" cy="1172400"/>
            <a:chOff x="457200" y="2314425"/>
            <a:chExt cx="2546696" cy="879300"/>
          </a:xfrm>
        </p:grpSpPr>
        <p:sp>
          <p:nvSpPr>
            <p:cNvPr id="14" name="Google Shape;330;p31">
              <a:extLst>
                <a:ext uri="{FF2B5EF4-FFF2-40B4-BE49-F238E27FC236}">
                  <a16:creationId xmlns:a16="http://schemas.microsoft.com/office/drawing/2014/main" id="{116A566C-36D8-491D-9C06-22DF999B93CC}"/>
                </a:ext>
              </a:extLst>
            </p:cNvPr>
            <p:cNvSpPr/>
            <p:nvPr/>
          </p:nvSpPr>
          <p:spPr>
            <a:xfrm>
              <a:off x="457200" y="2314425"/>
              <a:ext cx="1525200" cy="879300"/>
            </a:xfrm>
            <a:prstGeom prst="roundRect">
              <a:avLst>
                <a:gd name="adj" fmla="val 11702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160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</p:txBody>
        </p:sp>
        <p:sp>
          <p:nvSpPr>
            <p:cNvPr id="15" name="Google Shape;331;p31">
              <a:extLst>
                <a:ext uri="{FF2B5EF4-FFF2-40B4-BE49-F238E27FC236}">
                  <a16:creationId xmlns:a16="http://schemas.microsoft.com/office/drawing/2014/main" id="{06993869-2DC7-47AB-A33C-5BA738E398A2}"/>
                </a:ext>
              </a:extLst>
            </p:cNvPr>
            <p:cNvSpPr/>
            <p:nvPr/>
          </p:nvSpPr>
          <p:spPr>
            <a:xfrm>
              <a:off x="2204996" y="2354623"/>
              <a:ext cx="798900" cy="79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-US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</a:t>
              </a:r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項</a:t>
              </a:r>
              <a:endParaRPr sz="20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16" name="Google Shape;332;p31">
              <a:extLst>
                <a:ext uri="{FF2B5EF4-FFF2-40B4-BE49-F238E27FC236}">
                  <a16:creationId xmlns:a16="http://schemas.microsoft.com/office/drawing/2014/main" id="{A3A82EC9-08F5-4E64-80A1-E01DEF911F55}"/>
                </a:ext>
              </a:extLst>
            </p:cNvPr>
            <p:cNvGrpSpPr/>
            <p:nvPr/>
          </p:nvGrpSpPr>
          <p:grpSpPr>
            <a:xfrm>
              <a:off x="488425" y="2424692"/>
              <a:ext cx="1505437" cy="690119"/>
              <a:chOff x="4161950" y="1935456"/>
              <a:chExt cx="1749085" cy="690119"/>
            </a:xfrm>
          </p:grpSpPr>
          <p:sp>
            <p:nvSpPr>
              <p:cNvPr id="17" name="Google Shape;333;p31">
                <a:extLst>
                  <a:ext uri="{FF2B5EF4-FFF2-40B4-BE49-F238E27FC236}">
                    <a16:creationId xmlns:a16="http://schemas.microsoft.com/office/drawing/2014/main" id="{87F6B405-C194-4AB7-8F11-0F5B2A694B40}"/>
                  </a:ext>
                </a:extLst>
              </p:cNvPr>
              <p:cNvSpPr txBox="1"/>
              <p:nvPr/>
            </p:nvSpPr>
            <p:spPr>
              <a:xfrm>
                <a:off x="4524457" y="1935456"/>
                <a:ext cx="1386578" cy="2433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zh-TW" altLang="en-US" sz="2000" dirty="0">
                    <a:solidFill>
                      <a:srgbClr val="C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Fira Sans Extra Condensed SemiBold"/>
                    <a:sym typeface="Fira Sans Extra Condensed SemiBold"/>
                  </a:rPr>
                  <a:t>商品資料集</a:t>
                </a:r>
                <a:endParaRPr sz="200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18" name="Google Shape;334;p31">
                <a:extLst>
                  <a:ext uri="{FF2B5EF4-FFF2-40B4-BE49-F238E27FC236}">
                    <a16:creationId xmlns:a16="http://schemas.microsoft.com/office/drawing/2014/main" id="{3C3BF776-8CEF-4054-AE9F-0C4A37BE051B}"/>
                  </a:ext>
                </a:extLst>
              </p:cNvPr>
              <p:cNvSpPr txBox="1"/>
              <p:nvPr/>
            </p:nvSpPr>
            <p:spPr>
              <a:xfrm>
                <a:off x="4161950" y="2176775"/>
                <a:ext cx="1699500" cy="44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zh-TW" altLang="en-US" sz="1600" dirty="0">
                    <a:latin typeface="微軟正黑體" panose="020B0604030504040204" pitchFamily="34" charset="-120"/>
                    <a:ea typeface="微軟正黑體" panose="020B0604030504040204" pitchFamily="34" charset="-120"/>
                    <a:cs typeface="Roboto"/>
                    <a:sym typeface="Roboto"/>
                  </a:rPr>
                  <a:t>品名、售價、成分、</a:t>
                </a:r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endParaRPr>
              </a:p>
              <a:p>
                <a:r>
                  <a:rPr lang="zh-TW" altLang="en-US" sz="1600" dirty="0">
                    <a:latin typeface="微軟正黑體" panose="020B0604030504040204" pitchFamily="34" charset="-120"/>
                    <a:ea typeface="微軟正黑體" panose="020B0604030504040204" pitchFamily="34" charset="-120"/>
                    <a:cs typeface="Roboto"/>
                    <a:sym typeface="Roboto"/>
                  </a:rPr>
                  <a:t>功能、銷售重點等</a:t>
                </a:r>
                <a:endParaRPr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9" name="Google Shape;335;p31">
            <a:extLst>
              <a:ext uri="{FF2B5EF4-FFF2-40B4-BE49-F238E27FC236}">
                <a16:creationId xmlns:a16="http://schemas.microsoft.com/office/drawing/2014/main" id="{3F68D361-EAB2-41F5-A33A-AB1A2BDA7579}"/>
              </a:ext>
            </a:extLst>
          </p:cNvPr>
          <p:cNvGrpSpPr/>
          <p:nvPr/>
        </p:nvGrpSpPr>
        <p:grpSpPr>
          <a:xfrm>
            <a:off x="740228" y="3551168"/>
            <a:ext cx="3395595" cy="1172400"/>
            <a:chOff x="457200" y="1133300"/>
            <a:chExt cx="2546696" cy="879300"/>
          </a:xfrm>
        </p:grpSpPr>
        <p:sp>
          <p:nvSpPr>
            <p:cNvPr id="20" name="Google Shape;336;p31">
              <a:extLst>
                <a:ext uri="{FF2B5EF4-FFF2-40B4-BE49-F238E27FC236}">
                  <a16:creationId xmlns:a16="http://schemas.microsoft.com/office/drawing/2014/main" id="{2134F81A-F2E5-4DE9-B3F9-9927D784AAF4}"/>
                </a:ext>
              </a:extLst>
            </p:cNvPr>
            <p:cNvSpPr/>
            <p:nvPr/>
          </p:nvSpPr>
          <p:spPr>
            <a:xfrm>
              <a:off x="2204996" y="1173498"/>
              <a:ext cx="798900" cy="798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-US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100</a:t>
              </a:r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筆</a:t>
              </a:r>
              <a:endParaRPr sz="20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Google Shape;337;p31">
              <a:extLst>
                <a:ext uri="{FF2B5EF4-FFF2-40B4-BE49-F238E27FC236}">
                  <a16:creationId xmlns:a16="http://schemas.microsoft.com/office/drawing/2014/main" id="{E2D611E0-C958-464B-8607-834B47E0545C}"/>
                </a:ext>
              </a:extLst>
            </p:cNvPr>
            <p:cNvSpPr/>
            <p:nvPr/>
          </p:nvSpPr>
          <p:spPr>
            <a:xfrm>
              <a:off x="457200" y="1133300"/>
              <a:ext cx="1525200" cy="879300"/>
            </a:xfrm>
            <a:prstGeom prst="roundRect">
              <a:avLst>
                <a:gd name="adj" fmla="val 11702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160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</p:txBody>
        </p:sp>
        <p:grpSp>
          <p:nvGrpSpPr>
            <p:cNvPr id="22" name="Google Shape;338;p31">
              <a:extLst>
                <a:ext uri="{FF2B5EF4-FFF2-40B4-BE49-F238E27FC236}">
                  <a16:creationId xmlns:a16="http://schemas.microsoft.com/office/drawing/2014/main" id="{BEEDE3F1-5A76-4121-B633-8F2614D6F91B}"/>
                </a:ext>
              </a:extLst>
            </p:cNvPr>
            <p:cNvGrpSpPr/>
            <p:nvPr/>
          </p:nvGrpSpPr>
          <p:grpSpPr>
            <a:xfrm>
              <a:off x="488425" y="1212190"/>
              <a:ext cx="1493971" cy="721490"/>
              <a:chOff x="4161950" y="1904085"/>
              <a:chExt cx="1735763" cy="721490"/>
            </a:xfrm>
          </p:grpSpPr>
          <p:sp>
            <p:nvSpPr>
              <p:cNvPr id="23" name="Google Shape;339;p31">
                <a:extLst>
                  <a:ext uri="{FF2B5EF4-FFF2-40B4-BE49-F238E27FC236}">
                    <a16:creationId xmlns:a16="http://schemas.microsoft.com/office/drawing/2014/main" id="{105FE147-17A4-426D-AB02-FAE9658E4DF2}"/>
                  </a:ext>
                </a:extLst>
              </p:cNvPr>
              <p:cNvSpPr txBox="1"/>
              <p:nvPr/>
            </p:nvSpPr>
            <p:spPr>
              <a:xfrm>
                <a:off x="4511135" y="1904085"/>
                <a:ext cx="1386578" cy="2726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chemeClr val="accent6"/>
                  </a:buClr>
                  <a:buSzPts val="1100"/>
                </a:pPr>
                <a:r>
                  <a:rPr lang="zh-TW" altLang="en-US" sz="2000" dirty="0">
                    <a:solidFill>
                      <a:srgbClr val="C00000"/>
                    </a:solidFill>
                    <a:latin typeface="微軟正黑體" panose="020B0604030504040204" pitchFamily="34" charset="-120"/>
                    <a:ea typeface="微軟正黑體" panose="020B0604030504040204" pitchFamily="34" charset="-120"/>
                    <a:cs typeface="Fira Sans Extra Condensed SemiBold"/>
                    <a:sym typeface="Fira Sans Extra Condensed SemiBold"/>
                  </a:rPr>
                  <a:t>客戶資料集</a:t>
                </a:r>
                <a:endParaRPr sz="200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24" name="Google Shape;340;p31">
                <a:extLst>
                  <a:ext uri="{FF2B5EF4-FFF2-40B4-BE49-F238E27FC236}">
                    <a16:creationId xmlns:a16="http://schemas.microsoft.com/office/drawing/2014/main" id="{31B23B44-7674-48A6-9430-DF03923ECEC3}"/>
                  </a:ext>
                </a:extLst>
              </p:cNvPr>
              <p:cNvSpPr txBox="1"/>
              <p:nvPr/>
            </p:nvSpPr>
            <p:spPr>
              <a:xfrm>
                <a:off x="4161950" y="2176775"/>
                <a:ext cx="1699500" cy="44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>
                  <a:buClr>
                    <a:schemeClr val="accent6"/>
                  </a:buClr>
                  <a:buSzPts val="1100"/>
                </a:pPr>
                <a:r>
                  <a:rPr lang="zh-TW" altLang="en-US" sz="1600" dirty="0">
                    <a:latin typeface="微軟正黑體" panose="020B0604030504040204" pitchFamily="34" charset="-120"/>
                    <a:ea typeface="微軟正黑體" panose="020B0604030504040204" pitchFamily="34" charset="-120"/>
                    <a:cs typeface="Roboto"/>
                    <a:sym typeface="Roboto"/>
                  </a:rPr>
                  <a:t>生日、星座、興趣、</a:t>
                </a:r>
                <a:endPara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endParaRPr>
              </a:p>
              <a:p>
                <a:pPr>
                  <a:buClr>
                    <a:schemeClr val="accent6"/>
                  </a:buClr>
                  <a:buSzPts val="1100"/>
                </a:pPr>
                <a:r>
                  <a:rPr lang="zh-TW" altLang="en-US" sz="1600" dirty="0">
                    <a:latin typeface="微軟正黑體" panose="020B0604030504040204" pitchFamily="34" charset="-120"/>
                    <a:ea typeface="微軟正黑體" panose="020B0604030504040204" pitchFamily="34" charset="-120"/>
                    <a:cs typeface="Roboto"/>
                    <a:sym typeface="Roboto"/>
                  </a:rPr>
                  <a:t>標籤、消費偏好等</a:t>
                </a:r>
                <a:endParaRPr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endParaRPr>
              </a:p>
            </p:txBody>
          </p:sp>
        </p:grpSp>
      </p:grpSp>
      <p:cxnSp>
        <p:nvCxnSpPr>
          <p:cNvPr id="29" name="Google Shape;346;p31">
            <a:extLst>
              <a:ext uri="{FF2B5EF4-FFF2-40B4-BE49-F238E27FC236}">
                <a16:creationId xmlns:a16="http://schemas.microsoft.com/office/drawing/2014/main" id="{2FF59E5F-7177-42CB-BA1A-35BC4490D1AE}"/>
              </a:ext>
            </a:extLst>
          </p:cNvPr>
          <p:cNvCxnSpPr>
            <a:stCxn id="21" idx="3"/>
            <a:endCxn id="20" idx="2"/>
          </p:cNvCxnSpPr>
          <p:nvPr/>
        </p:nvCxnSpPr>
        <p:spPr>
          <a:xfrm>
            <a:off x="2773828" y="4137368"/>
            <a:ext cx="296800" cy="0"/>
          </a:xfrm>
          <a:prstGeom prst="straightConnector1">
            <a:avLst/>
          </a:prstGeom>
          <a:noFill/>
          <a:ln w="19050" cap="flat" cmpd="sng">
            <a:solidFill>
              <a:srgbClr val="C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" name="Google Shape;347;p31">
            <a:extLst>
              <a:ext uri="{FF2B5EF4-FFF2-40B4-BE49-F238E27FC236}">
                <a16:creationId xmlns:a16="http://schemas.microsoft.com/office/drawing/2014/main" id="{F6CE7E78-88D7-45E6-A44B-0E0BB4DE165A}"/>
              </a:ext>
            </a:extLst>
          </p:cNvPr>
          <p:cNvCxnSpPr>
            <a:endCxn id="15" idx="2"/>
          </p:cNvCxnSpPr>
          <p:nvPr/>
        </p:nvCxnSpPr>
        <p:spPr>
          <a:xfrm>
            <a:off x="2773823" y="5712198"/>
            <a:ext cx="296800" cy="0"/>
          </a:xfrm>
          <a:prstGeom prst="straightConnector1">
            <a:avLst/>
          </a:prstGeom>
          <a:noFill/>
          <a:ln w="19050" cap="flat" cmpd="sng">
            <a:solidFill>
              <a:srgbClr val="C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1" name="Google Shape;348;p31">
            <a:extLst>
              <a:ext uri="{FF2B5EF4-FFF2-40B4-BE49-F238E27FC236}">
                <a16:creationId xmlns:a16="http://schemas.microsoft.com/office/drawing/2014/main" id="{7D6441BA-2B02-4868-BBBD-644E5CD2749E}"/>
              </a:ext>
            </a:extLst>
          </p:cNvPr>
          <p:cNvCxnSpPr/>
          <p:nvPr/>
        </p:nvCxnSpPr>
        <p:spPr>
          <a:xfrm>
            <a:off x="2784714" y="7209305"/>
            <a:ext cx="2968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2" name="Google Shape;349;p31">
            <a:extLst>
              <a:ext uri="{FF2B5EF4-FFF2-40B4-BE49-F238E27FC236}">
                <a16:creationId xmlns:a16="http://schemas.microsoft.com/office/drawing/2014/main" id="{30D4D533-ADE3-4C3B-B0A4-E334A825019A}"/>
              </a:ext>
            </a:extLst>
          </p:cNvPr>
          <p:cNvCxnSpPr>
            <a:stCxn id="20" idx="6"/>
            <a:endCxn id="26" idx="1"/>
          </p:cNvCxnSpPr>
          <p:nvPr/>
        </p:nvCxnSpPr>
        <p:spPr>
          <a:xfrm flipV="1">
            <a:off x="4135823" y="4063629"/>
            <a:ext cx="630277" cy="73736"/>
          </a:xfrm>
          <a:prstGeom prst="bentConnector4">
            <a:avLst>
              <a:gd name="adj1" fmla="val 22332"/>
              <a:gd name="adj2" fmla="val 13679"/>
            </a:avLst>
          </a:prstGeom>
          <a:noFill/>
          <a:ln w="19050" cap="flat" cmpd="sng">
            <a:solidFill>
              <a:srgbClr val="C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2" name="Google Shape;349;p31">
            <a:extLst>
              <a:ext uri="{FF2B5EF4-FFF2-40B4-BE49-F238E27FC236}">
                <a16:creationId xmlns:a16="http://schemas.microsoft.com/office/drawing/2014/main" id="{AD0B3DA3-469E-4573-8CA5-BBD847ACA40F}"/>
              </a:ext>
            </a:extLst>
          </p:cNvPr>
          <p:cNvCxnSpPr/>
          <p:nvPr/>
        </p:nvCxnSpPr>
        <p:spPr>
          <a:xfrm>
            <a:off x="4135823" y="5706726"/>
            <a:ext cx="792000" cy="10943"/>
          </a:xfrm>
          <a:prstGeom prst="bentConnector4">
            <a:avLst>
              <a:gd name="adj1" fmla="val 34251"/>
              <a:gd name="adj2" fmla="val 7311"/>
            </a:avLst>
          </a:prstGeom>
          <a:noFill/>
          <a:ln w="19050" cap="flat" cmpd="sng">
            <a:solidFill>
              <a:srgbClr val="C00000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43" name="Google Shape;168;p28">
            <a:extLst>
              <a:ext uri="{FF2B5EF4-FFF2-40B4-BE49-F238E27FC236}">
                <a16:creationId xmlns:a16="http://schemas.microsoft.com/office/drawing/2014/main" id="{D5657CBF-5859-4E83-A186-8079DF4D87C2}"/>
              </a:ext>
            </a:extLst>
          </p:cNvPr>
          <p:cNvGrpSpPr/>
          <p:nvPr/>
        </p:nvGrpSpPr>
        <p:grpSpPr>
          <a:xfrm>
            <a:off x="909874" y="5291270"/>
            <a:ext cx="288000" cy="288000"/>
            <a:chOff x="7034250" y="3773625"/>
            <a:chExt cx="354775" cy="354700"/>
          </a:xfrm>
          <a:solidFill>
            <a:srgbClr val="C00000"/>
          </a:solidFill>
        </p:grpSpPr>
        <p:sp>
          <p:nvSpPr>
            <p:cNvPr id="44" name="Google Shape;169;p28">
              <a:extLst>
                <a:ext uri="{FF2B5EF4-FFF2-40B4-BE49-F238E27FC236}">
                  <a16:creationId xmlns:a16="http://schemas.microsoft.com/office/drawing/2014/main" id="{E3531289-EDD7-47E2-B9C4-53A100826381}"/>
                </a:ext>
              </a:extLst>
            </p:cNvPr>
            <p:cNvSpPr/>
            <p:nvPr/>
          </p:nvSpPr>
          <p:spPr>
            <a:xfrm>
              <a:off x="7118825" y="3773625"/>
              <a:ext cx="270200" cy="354700"/>
            </a:xfrm>
            <a:custGeom>
              <a:avLst/>
              <a:gdLst/>
              <a:ahLst/>
              <a:cxnLst/>
              <a:rect l="l" t="t" r="r" b="b"/>
              <a:pathLst>
                <a:path w="10808" h="14188" extrusionOk="0">
                  <a:moveTo>
                    <a:pt x="5821" y="832"/>
                  </a:moveTo>
                  <a:lnTo>
                    <a:pt x="5821" y="1581"/>
                  </a:lnTo>
                  <a:cubicBezTo>
                    <a:pt x="5821" y="1772"/>
                    <a:pt x="5952" y="1938"/>
                    <a:pt x="6137" y="1984"/>
                  </a:cubicBezTo>
                  <a:lnTo>
                    <a:pt x="6930" y="2181"/>
                  </a:lnTo>
                  <a:lnTo>
                    <a:pt x="6930" y="2828"/>
                  </a:lnTo>
                  <a:lnTo>
                    <a:pt x="3878" y="2828"/>
                  </a:lnTo>
                  <a:lnTo>
                    <a:pt x="3878" y="2181"/>
                  </a:lnTo>
                  <a:lnTo>
                    <a:pt x="4671" y="1984"/>
                  </a:lnTo>
                  <a:cubicBezTo>
                    <a:pt x="4856" y="1938"/>
                    <a:pt x="4987" y="1772"/>
                    <a:pt x="4987" y="1581"/>
                  </a:cubicBezTo>
                  <a:lnTo>
                    <a:pt x="4987" y="832"/>
                  </a:lnTo>
                  <a:close/>
                  <a:moveTo>
                    <a:pt x="7727" y="10585"/>
                  </a:moveTo>
                  <a:lnTo>
                    <a:pt x="7205" y="11107"/>
                  </a:lnTo>
                  <a:lnTo>
                    <a:pt x="7205" y="10585"/>
                  </a:lnTo>
                  <a:close/>
                  <a:moveTo>
                    <a:pt x="8314" y="2550"/>
                  </a:moveTo>
                  <a:lnTo>
                    <a:pt x="8314" y="9754"/>
                  </a:lnTo>
                  <a:lnTo>
                    <a:pt x="6790" y="9754"/>
                  </a:lnTo>
                  <a:cubicBezTo>
                    <a:pt x="6561" y="9757"/>
                    <a:pt x="6377" y="9942"/>
                    <a:pt x="6374" y="10170"/>
                  </a:cubicBezTo>
                  <a:lnTo>
                    <a:pt x="6374" y="11694"/>
                  </a:lnTo>
                  <a:lnTo>
                    <a:pt x="2494" y="11694"/>
                  </a:lnTo>
                  <a:lnTo>
                    <a:pt x="2494" y="2550"/>
                  </a:lnTo>
                  <a:lnTo>
                    <a:pt x="3047" y="2550"/>
                  </a:lnTo>
                  <a:lnTo>
                    <a:pt x="3047" y="3240"/>
                  </a:lnTo>
                  <a:cubicBezTo>
                    <a:pt x="3047" y="3472"/>
                    <a:pt x="3234" y="3659"/>
                    <a:pt x="3465" y="3659"/>
                  </a:cubicBezTo>
                  <a:lnTo>
                    <a:pt x="7343" y="3659"/>
                  </a:lnTo>
                  <a:cubicBezTo>
                    <a:pt x="7574" y="3659"/>
                    <a:pt x="7761" y="3472"/>
                    <a:pt x="7761" y="3240"/>
                  </a:cubicBezTo>
                  <a:lnTo>
                    <a:pt x="7761" y="2550"/>
                  </a:lnTo>
                  <a:close/>
                  <a:moveTo>
                    <a:pt x="9561" y="2550"/>
                  </a:moveTo>
                  <a:cubicBezTo>
                    <a:pt x="9789" y="2550"/>
                    <a:pt x="9976" y="2734"/>
                    <a:pt x="9976" y="2962"/>
                  </a:cubicBezTo>
                  <a:lnTo>
                    <a:pt x="9976" y="12941"/>
                  </a:lnTo>
                  <a:cubicBezTo>
                    <a:pt x="9976" y="13169"/>
                    <a:pt x="9789" y="13356"/>
                    <a:pt x="9561" y="13356"/>
                  </a:cubicBezTo>
                  <a:lnTo>
                    <a:pt x="1247" y="13356"/>
                  </a:lnTo>
                  <a:cubicBezTo>
                    <a:pt x="1016" y="13356"/>
                    <a:pt x="832" y="13169"/>
                    <a:pt x="832" y="12941"/>
                  </a:cubicBezTo>
                  <a:lnTo>
                    <a:pt x="832" y="2962"/>
                  </a:lnTo>
                  <a:cubicBezTo>
                    <a:pt x="832" y="2734"/>
                    <a:pt x="1019" y="2550"/>
                    <a:pt x="1247" y="2550"/>
                  </a:cubicBezTo>
                  <a:lnTo>
                    <a:pt x="1666" y="2550"/>
                  </a:lnTo>
                  <a:lnTo>
                    <a:pt x="1666" y="12110"/>
                  </a:lnTo>
                  <a:cubicBezTo>
                    <a:pt x="1663" y="12336"/>
                    <a:pt x="1847" y="12522"/>
                    <a:pt x="2073" y="12522"/>
                  </a:cubicBezTo>
                  <a:cubicBezTo>
                    <a:pt x="2075" y="12522"/>
                    <a:pt x="2077" y="12522"/>
                    <a:pt x="2078" y="12522"/>
                  </a:cubicBezTo>
                  <a:lnTo>
                    <a:pt x="6790" y="12522"/>
                  </a:lnTo>
                  <a:cubicBezTo>
                    <a:pt x="6899" y="12522"/>
                    <a:pt x="7005" y="12481"/>
                    <a:pt x="7086" y="12403"/>
                  </a:cubicBezTo>
                  <a:lnTo>
                    <a:pt x="9023" y="10466"/>
                  </a:lnTo>
                  <a:cubicBezTo>
                    <a:pt x="9101" y="10385"/>
                    <a:pt x="9145" y="10279"/>
                    <a:pt x="9148" y="10170"/>
                  </a:cubicBezTo>
                  <a:lnTo>
                    <a:pt x="9148" y="2550"/>
                  </a:lnTo>
                  <a:close/>
                  <a:moveTo>
                    <a:pt x="4569" y="1"/>
                  </a:moveTo>
                  <a:cubicBezTo>
                    <a:pt x="4340" y="1"/>
                    <a:pt x="4159" y="187"/>
                    <a:pt x="4156" y="413"/>
                  </a:cubicBezTo>
                  <a:lnTo>
                    <a:pt x="4156" y="1253"/>
                  </a:lnTo>
                  <a:lnTo>
                    <a:pt x="3362" y="1453"/>
                  </a:lnTo>
                  <a:cubicBezTo>
                    <a:pt x="3228" y="1488"/>
                    <a:pt x="3119" y="1585"/>
                    <a:pt x="3072" y="1719"/>
                  </a:cubicBezTo>
                  <a:lnTo>
                    <a:pt x="1247" y="1719"/>
                  </a:lnTo>
                  <a:cubicBezTo>
                    <a:pt x="560" y="1719"/>
                    <a:pt x="1" y="2275"/>
                    <a:pt x="1" y="2962"/>
                  </a:cubicBezTo>
                  <a:lnTo>
                    <a:pt x="1" y="12941"/>
                  </a:lnTo>
                  <a:cubicBezTo>
                    <a:pt x="1" y="13628"/>
                    <a:pt x="560" y="14187"/>
                    <a:pt x="1247" y="14187"/>
                  </a:cubicBezTo>
                  <a:lnTo>
                    <a:pt x="9561" y="14187"/>
                  </a:lnTo>
                  <a:cubicBezTo>
                    <a:pt x="10248" y="14187"/>
                    <a:pt x="10807" y="13628"/>
                    <a:pt x="10807" y="12941"/>
                  </a:cubicBezTo>
                  <a:lnTo>
                    <a:pt x="10807" y="2962"/>
                  </a:lnTo>
                  <a:cubicBezTo>
                    <a:pt x="10807" y="2275"/>
                    <a:pt x="10248" y="1719"/>
                    <a:pt x="9561" y="1719"/>
                  </a:cubicBezTo>
                  <a:lnTo>
                    <a:pt x="7736" y="1719"/>
                  </a:lnTo>
                  <a:cubicBezTo>
                    <a:pt x="7689" y="1585"/>
                    <a:pt x="7580" y="1488"/>
                    <a:pt x="7446" y="1453"/>
                  </a:cubicBezTo>
                  <a:lnTo>
                    <a:pt x="6652" y="1253"/>
                  </a:lnTo>
                  <a:lnTo>
                    <a:pt x="6652" y="413"/>
                  </a:lnTo>
                  <a:cubicBezTo>
                    <a:pt x="6649" y="187"/>
                    <a:pt x="6465" y="1"/>
                    <a:pt x="6239" y="1"/>
                  </a:cubicBezTo>
                  <a:cubicBezTo>
                    <a:pt x="6237" y="1"/>
                    <a:pt x="6235" y="1"/>
                    <a:pt x="6233" y="1"/>
                  </a:cubicBezTo>
                  <a:lnTo>
                    <a:pt x="4575" y="1"/>
                  </a:lnTo>
                  <a:cubicBezTo>
                    <a:pt x="4573" y="1"/>
                    <a:pt x="4571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0;p28">
              <a:extLst>
                <a:ext uri="{FF2B5EF4-FFF2-40B4-BE49-F238E27FC236}">
                  <a16:creationId xmlns:a16="http://schemas.microsoft.com/office/drawing/2014/main" id="{C99339F5-36C9-4A2C-AABF-151E0F00FF4F}"/>
                </a:ext>
              </a:extLst>
            </p:cNvPr>
            <p:cNvSpPr/>
            <p:nvPr/>
          </p:nvSpPr>
          <p:spPr>
            <a:xfrm>
              <a:off x="7201925" y="3885850"/>
              <a:ext cx="104000" cy="103925"/>
            </a:xfrm>
            <a:custGeom>
              <a:avLst/>
              <a:gdLst/>
              <a:ahLst/>
              <a:cxnLst/>
              <a:rect l="l" t="t" r="r" b="b"/>
              <a:pathLst>
                <a:path w="4160" h="4157" extrusionOk="0">
                  <a:moveTo>
                    <a:pt x="3328" y="829"/>
                  </a:moveTo>
                  <a:lnTo>
                    <a:pt x="3328" y="3325"/>
                  </a:lnTo>
                  <a:lnTo>
                    <a:pt x="832" y="3325"/>
                  </a:lnTo>
                  <a:lnTo>
                    <a:pt x="832" y="829"/>
                  </a:lnTo>
                  <a:lnTo>
                    <a:pt x="1663" y="829"/>
                  </a:lnTo>
                  <a:lnTo>
                    <a:pt x="1663" y="1247"/>
                  </a:lnTo>
                  <a:cubicBezTo>
                    <a:pt x="1685" y="1460"/>
                    <a:pt x="1866" y="1626"/>
                    <a:pt x="2078" y="1626"/>
                  </a:cubicBezTo>
                  <a:cubicBezTo>
                    <a:pt x="2294" y="1626"/>
                    <a:pt x="2475" y="1460"/>
                    <a:pt x="2497" y="1247"/>
                  </a:cubicBezTo>
                  <a:lnTo>
                    <a:pt x="2497" y="829"/>
                  </a:lnTo>
                  <a:close/>
                  <a:moveTo>
                    <a:pt x="411" y="1"/>
                  </a:moveTo>
                  <a:cubicBezTo>
                    <a:pt x="185" y="1"/>
                    <a:pt x="1" y="187"/>
                    <a:pt x="1" y="416"/>
                  </a:cubicBezTo>
                  <a:lnTo>
                    <a:pt x="1" y="3744"/>
                  </a:lnTo>
                  <a:cubicBezTo>
                    <a:pt x="1" y="3972"/>
                    <a:pt x="188" y="4156"/>
                    <a:pt x="416" y="4156"/>
                  </a:cubicBezTo>
                  <a:lnTo>
                    <a:pt x="3740" y="4156"/>
                  </a:lnTo>
                  <a:cubicBezTo>
                    <a:pt x="3972" y="4156"/>
                    <a:pt x="4156" y="3972"/>
                    <a:pt x="4159" y="3744"/>
                  </a:cubicBezTo>
                  <a:lnTo>
                    <a:pt x="4159" y="416"/>
                  </a:lnTo>
                  <a:cubicBezTo>
                    <a:pt x="4159" y="187"/>
                    <a:pt x="3975" y="1"/>
                    <a:pt x="3746" y="1"/>
                  </a:cubicBezTo>
                  <a:cubicBezTo>
                    <a:pt x="3744" y="1"/>
                    <a:pt x="3742" y="1"/>
                    <a:pt x="3740" y="1"/>
                  </a:cubicBezTo>
                  <a:lnTo>
                    <a:pt x="416" y="1"/>
                  </a:lnTo>
                  <a:cubicBezTo>
                    <a:pt x="415" y="1"/>
                    <a:pt x="413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71;p28">
              <a:extLst>
                <a:ext uri="{FF2B5EF4-FFF2-40B4-BE49-F238E27FC236}">
                  <a16:creationId xmlns:a16="http://schemas.microsoft.com/office/drawing/2014/main" id="{12273B69-58C8-414A-A38C-6E7F519D8E1D}"/>
                </a:ext>
              </a:extLst>
            </p:cNvPr>
            <p:cNvSpPr/>
            <p:nvPr/>
          </p:nvSpPr>
          <p:spPr>
            <a:xfrm>
              <a:off x="7200925" y="4017400"/>
              <a:ext cx="62500" cy="20925"/>
            </a:xfrm>
            <a:custGeom>
              <a:avLst/>
              <a:gdLst/>
              <a:ahLst/>
              <a:cxnLst/>
              <a:rect l="l" t="t" r="r" b="b"/>
              <a:pathLst>
                <a:path w="2500" h="837" extrusionOk="0">
                  <a:moveTo>
                    <a:pt x="414" y="1"/>
                  </a:moveTo>
                  <a:cubicBezTo>
                    <a:pt x="189" y="1"/>
                    <a:pt x="0" y="186"/>
                    <a:pt x="0" y="419"/>
                  </a:cubicBezTo>
                  <a:cubicBezTo>
                    <a:pt x="0" y="651"/>
                    <a:pt x="189" y="836"/>
                    <a:pt x="414" y="836"/>
                  </a:cubicBezTo>
                  <a:cubicBezTo>
                    <a:pt x="428" y="836"/>
                    <a:pt x="442" y="836"/>
                    <a:pt x="456" y="834"/>
                  </a:cubicBezTo>
                  <a:lnTo>
                    <a:pt x="2122" y="834"/>
                  </a:lnTo>
                  <a:cubicBezTo>
                    <a:pt x="2337" y="815"/>
                    <a:pt x="2500" y="634"/>
                    <a:pt x="2500" y="419"/>
                  </a:cubicBezTo>
                  <a:cubicBezTo>
                    <a:pt x="2500" y="203"/>
                    <a:pt x="2337" y="25"/>
                    <a:pt x="2122" y="3"/>
                  </a:cubicBezTo>
                  <a:lnTo>
                    <a:pt x="456" y="3"/>
                  </a:lnTo>
                  <a:cubicBezTo>
                    <a:pt x="442" y="2"/>
                    <a:pt x="428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72;p28">
              <a:extLst>
                <a:ext uri="{FF2B5EF4-FFF2-40B4-BE49-F238E27FC236}">
                  <a16:creationId xmlns:a16="http://schemas.microsoft.com/office/drawing/2014/main" id="{D2756AC9-34E5-4527-BFA8-DFEFC5D0997E}"/>
                </a:ext>
              </a:extLst>
            </p:cNvPr>
            <p:cNvSpPr/>
            <p:nvPr/>
          </p:nvSpPr>
          <p:spPr>
            <a:xfrm>
              <a:off x="7034250" y="3817450"/>
              <a:ext cx="62425" cy="309925"/>
            </a:xfrm>
            <a:custGeom>
              <a:avLst/>
              <a:gdLst/>
              <a:ahLst/>
              <a:cxnLst/>
              <a:rect l="l" t="t" r="r" b="b"/>
              <a:pathLst>
                <a:path w="2497" h="12397" extrusionOk="0">
                  <a:moveTo>
                    <a:pt x="1666" y="1628"/>
                  </a:moveTo>
                  <a:lnTo>
                    <a:pt x="1666" y="3015"/>
                  </a:lnTo>
                  <a:lnTo>
                    <a:pt x="835" y="3015"/>
                  </a:lnTo>
                  <a:lnTo>
                    <a:pt x="835" y="1628"/>
                  </a:lnTo>
                  <a:close/>
                  <a:moveTo>
                    <a:pt x="1666" y="3843"/>
                  </a:moveTo>
                  <a:lnTo>
                    <a:pt x="1666" y="9110"/>
                  </a:lnTo>
                  <a:lnTo>
                    <a:pt x="835" y="9110"/>
                  </a:lnTo>
                  <a:lnTo>
                    <a:pt x="835" y="3843"/>
                  </a:lnTo>
                  <a:close/>
                  <a:moveTo>
                    <a:pt x="1450" y="9941"/>
                  </a:moveTo>
                  <a:lnTo>
                    <a:pt x="1247" y="10410"/>
                  </a:lnTo>
                  <a:lnTo>
                    <a:pt x="1050" y="9941"/>
                  </a:lnTo>
                  <a:close/>
                  <a:moveTo>
                    <a:pt x="1250" y="0"/>
                  </a:moveTo>
                  <a:cubicBezTo>
                    <a:pt x="1035" y="0"/>
                    <a:pt x="853" y="163"/>
                    <a:pt x="835" y="378"/>
                  </a:cubicBezTo>
                  <a:lnTo>
                    <a:pt x="835" y="797"/>
                  </a:lnTo>
                  <a:lnTo>
                    <a:pt x="419" y="797"/>
                  </a:lnTo>
                  <a:cubicBezTo>
                    <a:pt x="191" y="797"/>
                    <a:pt x="4" y="981"/>
                    <a:pt x="4" y="1209"/>
                  </a:cubicBezTo>
                  <a:lnTo>
                    <a:pt x="4" y="9526"/>
                  </a:lnTo>
                  <a:cubicBezTo>
                    <a:pt x="0" y="9582"/>
                    <a:pt x="13" y="9638"/>
                    <a:pt x="38" y="9688"/>
                  </a:cubicBezTo>
                  <a:lnTo>
                    <a:pt x="835" y="11550"/>
                  </a:lnTo>
                  <a:lnTo>
                    <a:pt x="835" y="12019"/>
                  </a:lnTo>
                  <a:cubicBezTo>
                    <a:pt x="853" y="12234"/>
                    <a:pt x="1035" y="12397"/>
                    <a:pt x="1250" y="12397"/>
                  </a:cubicBezTo>
                  <a:cubicBezTo>
                    <a:pt x="1466" y="12397"/>
                    <a:pt x="1644" y="12234"/>
                    <a:pt x="1666" y="12019"/>
                  </a:cubicBezTo>
                  <a:lnTo>
                    <a:pt x="1666" y="11550"/>
                  </a:lnTo>
                  <a:lnTo>
                    <a:pt x="2462" y="9688"/>
                  </a:lnTo>
                  <a:cubicBezTo>
                    <a:pt x="2487" y="9638"/>
                    <a:pt x="2497" y="9582"/>
                    <a:pt x="2497" y="9526"/>
                  </a:cubicBezTo>
                  <a:lnTo>
                    <a:pt x="2497" y="1209"/>
                  </a:lnTo>
                  <a:cubicBezTo>
                    <a:pt x="2497" y="981"/>
                    <a:pt x="2309" y="797"/>
                    <a:pt x="2081" y="797"/>
                  </a:cubicBezTo>
                  <a:lnTo>
                    <a:pt x="1666" y="797"/>
                  </a:lnTo>
                  <a:lnTo>
                    <a:pt x="1666" y="378"/>
                  </a:lnTo>
                  <a:cubicBezTo>
                    <a:pt x="1644" y="163"/>
                    <a:pt x="1466" y="0"/>
                    <a:pt x="1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173;p28">
            <a:extLst>
              <a:ext uri="{FF2B5EF4-FFF2-40B4-BE49-F238E27FC236}">
                <a16:creationId xmlns:a16="http://schemas.microsoft.com/office/drawing/2014/main" id="{7B2735B7-F6EF-46A6-B7C1-D4B9CA887EF4}"/>
              </a:ext>
            </a:extLst>
          </p:cNvPr>
          <p:cNvSpPr/>
          <p:nvPr/>
        </p:nvSpPr>
        <p:spPr>
          <a:xfrm>
            <a:off x="909875" y="3694149"/>
            <a:ext cx="288000" cy="288000"/>
          </a:xfrm>
          <a:custGeom>
            <a:avLst/>
            <a:gdLst/>
            <a:ahLst/>
            <a:cxnLst/>
            <a:rect l="l" t="t" r="r" b="b"/>
            <a:pathLst>
              <a:path w="14194" h="14176" extrusionOk="0">
                <a:moveTo>
                  <a:pt x="3883" y="1476"/>
                </a:moveTo>
                <a:cubicBezTo>
                  <a:pt x="4546" y="1635"/>
                  <a:pt x="5061" y="2150"/>
                  <a:pt x="5217" y="2816"/>
                </a:cubicBezTo>
                <a:lnTo>
                  <a:pt x="1715" y="2816"/>
                </a:lnTo>
                <a:cubicBezTo>
                  <a:pt x="1872" y="2150"/>
                  <a:pt x="2390" y="1635"/>
                  <a:pt x="3049" y="1476"/>
                </a:cubicBezTo>
                <a:lnTo>
                  <a:pt x="3049" y="1566"/>
                </a:lnTo>
                <a:cubicBezTo>
                  <a:pt x="3027" y="1810"/>
                  <a:pt x="3221" y="2022"/>
                  <a:pt x="3468" y="2022"/>
                </a:cubicBezTo>
                <a:cubicBezTo>
                  <a:pt x="3715" y="2022"/>
                  <a:pt x="3905" y="1810"/>
                  <a:pt x="3883" y="1566"/>
                </a:cubicBezTo>
                <a:lnTo>
                  <a:pt x="3883" y="1476"/>
                </a:lnTo>
                <a:close/>
                <a:moveTo>
                  <a:pt x="11144" y="1476"/>
                </a:moveTo>
                <a:cubicBezTo>
                  <a:pt x="11803" y="1635"/>
                  <a:pt x="12322" y="2153"/>
                  <a:pt x="12481" y="2816"/>
                </a:cubicBezTo>
                <a:lnTo>
                  <a:pt x="8976" y="2816"/>
                </a:lnTo>
                <a:cubicBezTo>
                  <a:pt x="9132" y="2150"/>
                  <a:pt x="9647" y="1635"/>
                  <a:pt x="10310" y="1476"/>
                </a:cubicBezTo>
                <a:lnTo>
                  <a:pt x="10310" y="1566"/>
                </a:lnTo>
                <a:cubicBezTo>
                  <a:pt x="10288" y="1810"/>
                  <a:pt x="10478" y="2022"/>
                  <a:pt x="10725" y="2022"/>
                </a:cubicBezTo>
                <a:cubicBezTo>
                  <a:pt x="10972" y="2022"/>
                  <a:pt x="11166" y="1810"/>
                  <a:pt x="11144" y="1566"/>
                </a:cubicBezTo>
                <a:lnTo>
                  <a:pt x="11144" y="1476"/>
                </a:lnTo>
                <a:close/>
                <a:moveTo>
                  <a:pt x="4993" y="3647"/>
                </a:moveTo>
                <a:lnTo>
                  <a:pt x="4993" y="3784"/>
                </a:lnTo>
                <a:cubicBezTo>
                  <a:pt x="4952" y="4593"/>
                  <a:pt x="4280" y="5234"/>
                  <a:pt x="3468" y="5234"/>
                </a:cubicBezTo>
                <a:cubicBezTo>
                  <a:pt x="2653" y="5234"/>
                  <a:pt x="1984" y="4593"/>
                  <a:pt x="1940" y="3784"/>
                </a:cubicBezTo>
                <a:lnTo>
                  <a:pt x="1940" y="3647"/>
                </a:lnTo>
                <a:close/>
                <a:moveTo>
                  <a:pt x="12250" y="3647"/>
                </a:moveTo>
                <a:lnTo>
                  <a:pt x="12250" y="3784"/>
                </a:lnTo>
                <a:cubicBezTo>
                  <a:pt x="12209" y="4593"/>
                  <a:pt x="11541" y="5234"/>
                  <a:pt x="10725" y="5234"/>
                </a:cubicBezTo>
                <a:cubicBezTo>
                  <a:pt x="9913" y="5234"/>
                  <a:pt x="9241" y="4593"/>
                  <a:pt x="9201" y="3784"/>
                </a:cubicBezTo>
                <a:lnTo>
                  <a:pt x="9201" y="3647"/>
                </a:lnTo>
                <a:close/>
                <a:moveTo>
                  <a:pt x="7514" y="6743"/>
                </a:moveTo>
                <a:cubicBezTo>
                  <a:pt x="8176" y="6902"/>
                  <a:pt x="8691" y="7418"/>
                  <a:pt x="8851" y="8080"/>
                </a:cubicBezTo>
                <a:lnTo>
                  <a:pt x="5342" y="8080"/>
                </a:lnTo>
                <a:cubicBezTo>
                  <a:pt x="5502" y="7418"/>
                  <a:pt x="6020" y="6899"/>
                  <a:pt x="6683" y="6743"/>
                </a:cubicBezTo>
                <a:lnTo>
                  <a:pt x="6683" y="6833"/>
                </a:lnTo>
                <a:cubicBezTo>
                  <a:pt x="6683" y="7061"/>
                  <a:pt x="6867" y="7246"/>
                  <a:pt x="7095" y="7246"/>
                </a:cubicBezTo>
                <a:cubicBezTo>
                  <a:pt x="7326" y="7246"/>
                  <a:pt x="7514" y="7061"/>
                  <a:pt x="7514" y="6833"/>
                </a:cubicBezTo>
                <a:lnTo>
                  <a:pt x="7514" y="6743"/>
                </a:lnTo>
                <a:close/>
                <a:moveTo>
                  <a:pt x="8620" y="8911"/>
                </a:moveTo>
                <a:lnTo>
                  <a:pt x="8620" y="9048"/>
                </a:lnTo>
                <a:cubicBezTo>
                  <a:pt x="8620" y="9889"/>
                  <a:pt x="7939" y="10570"/>
                  <a:pt x="7095" y="10570"/>
                </a:cubicBezTo>
                <a:cubicBezTo>
                  <a:pt x="6255" y="10570"/>
                  <a:pt x="5574" y="9889"/>
                  <a:pt x="5574" y="9048"/>
                </a:cubicBezTo>
                <a:lnTo>
                  <a:pt x="5574" y="8911"/>
                </a:lnTo>
                <a:close/>
                <a:moveTo>
                  <a:pt x="3743" y="6137"/>
                </a:moveTo>
                <a:cubicBezTo>
                  <a:pt x="4277" y="6140"/>
                  <a:pt x="4796" y="6321"/>
                  <a:pt x="5214" y="6652"/>
                </a:cubicBezTo>
                <a:cubicBezTo>
                  <a:pt x="4833" y="7043"/>
                  <a:pt x="4583" y="7539"/>
                  <a:pt x="4496" y="8080"/>
                </a:cubicBezTo>
                <a:lnTo>
                  <a:pt x="4324" y="8080"/>
                </a:lnTo>
                <a:cubicBezTo>
                  <a:pt x="4108" y="8099"/>
                  <a:pt x="3946" y="8280"/>
                  <a:pt x="3946" y="8495"/>
                </a:cubicBezTo>
                <a:cubicBezTo>
                  <a:pt x="3946" y="8708"/>
                  <a:pt x="4108" y="8889"/>
                  <a:pt x="4324" y="8911"/>
                </a:cubicBezTo>
                <a:lnTo>
                  <a:pt x="4743" y="8911"/>
                </a:lnTo>
                <a:lnTo>
                  <a:pt x="4743" y="9048"/>
                </a:lnTo>
                <a:cubicBezTo>
                  <a:pt x="4743" y="9608"/>
                  <a:pt x="4939" y="10148"/>
                  <a:pt x="5305" y="10573"/>
                </a:cubicBezTo>
                <a:lnTo>
                  <a:pt x="834" y="10573"/>
                </a:lnTo>
                <a:lnTo>
                  <a:pt x="834" y="8355"/>
                </a:lnTo>
                <a:cubicBezTo>
                  <a:pt x="834" y="7130"/>
                  <a:pt x="1828" y="6140"/>
                  <a:pt x="3052" y="6137"/>
                </a:cubicBezTo>
                <a:close/>
                <a:moveTo>
                  <a:pt x="11144" y="6137"/>
                </a:moveTo>
                <a:cubicBezTo>
                  <a:pt x="12365" y="6140"/>
                  <a:pt x="13359" y="7130"/>
                  <a:pt x="13362" y="8355"/>
                </a:cubicBezTo>
                <a:lnTo>
                  <a:pt x="13359" y="10573"/>
                </a:lnTo>
                <a:lnTo>
                  <a:pt x="8888" y="10573"/>
                </a:lnTo>
                <a:cubicBezTo>
                  <a:pt x="9254" y="10148"/>
                  <a:pt x="9451" y="9608"/>
                  <a:pt x="9451" y="9048"/>
                </a:cubicBezTo>
                <a:lnTo>
                  <a:pt x="9451" y="8911"/>
                </a:lnTo>
                <a:lnTo>
                  <a:pt x="9869" y="8911"/>
                </a:lnTo>
                <a:cubicBezTo>
                  <a:pt x="10085" y="8889"/>
                  <a:pt x="10247" y="8708"/>
                  <a:pt x="10247" y="8495"/>
                </a:cubicBezTo>
                <a:cubicBezTo>
                  <a:pt x="10247" y="8280"/>
                  <a:pt x="10085" y="8099"/>
                  <a:pt x="9869" y="8080"/>
                </a:cubicBezTo>
                <a:lnTo>
                  <a:pt x="9697" y="8080"/>
                </a:lnTo>
                <a:cubicBezTo>
                  <a:pt x="9610" y="7539"/>
                  <a:pt x="9360" y="7043"/>
                  <a:pt x="8979" y="6652"/>
                </a:cubicBezTo>
                <a:cubicBezTo>
                  <a:pt x="9398" y="6321"/>
                  <a:pt x="9916" y="6140"/>
                  <a:pt x="10450" y="6137"/>
                </a:cubicBezTo>
                <a:close/>
                <a:moveTo>
                  <a:pt x="7373" y="11401"/>
                </a:moveTo>
                <a:cubicBezTo>
                  <a:pt x="8513" y="11404"/>
                  <a:pt x="9491" y="12219"/>
                  <a:pt x="9694" y="13344"/>
                </a:cubicBezTo>
                <a:lnTo>
                  <a:pt x="4499" y="13344"/>
                </a:lnTo>
                <a:cubicBezTo>
                  <a:pt x="4702" y="12219"/>
                  <a:pt x="5680" y="11404"/>
                  <a:pt x="6820" y="11401"/>
                </a:cubicBezTo>
                <a:close/>
                <a:moveTo>
                  <a:pt x="3468" y="1"/>
                </a:moveTo>
                <a:cubicBezTo>
                  <a:pt x="3221" y="1"/>
                  <a:pt x="3027" y="213"/>
                  <a:pt x="3052" y="460"/>
                </a:cubicBezTo>
                <a:lnTo>
                  <a:pt x="3052" y="629"/>
                </a:lnTo>
                <a:cubicBezTo>
                  <a:pt x="1928" y="810"/>
                  <a:pt x="1047" y="1691"/>
                  <a:pt x="869" y="2816"/>
                </a:cubicBezTo>
                <a:lnTo>
                  <a:pt x="697" y="2816"/>
                </a:lnTo>
                <a:cubicBezTo>
                  <a:pt x="682" y="2814"/>
                  <a:pt x="668" y="2814"/>
                  <a:pt x="654" y="2814"/>
                </a:cubicBezTo>
                <a:cubicBezTo>
                  <a:pt x="426" y="2814"/>
                  <a:pt x="238" y="2999"/>
                  <a:pt x="238" y="3231"/>
                </a:cubicBezTo>
                <a:cubicBezTo>
                  <a:pt x="238" y="3465"/>
                  <a:pt x="428" y="3649"/>
                  <a:pt x="658" y="3649"/>
                </a:cubicBezTo>
                <a:cubicBezTo>
                  <a:pt x="671" y="3649"/>
                  <a:pt x="684" y="3648"/>
                  <a:pt x="697" y="3647"/>
                </a:cubicBezTo>
                <a:lnTo>
                  <a:pt x="1109" y="3647"/>
                </a:lnTo>
                <a:lnTo>
                  <a:pt x="1109" y="3784"/>
                </a:lnTo>
                <a:cubicBezTo>
                  <a:pt x="1112" y="4453"/>
                  <a:pt x="1397" y="5090"/>
                  <a:pt x="1897" y="5537"/>
                </a:cubicBezTo>
                <a:cubicBezTo>
                  <a:pt x="750" y="6006"/>
                  <a:pt x="3" y="7118"/>
                  <a:pt x="0" y="8355"/>
                </a:cubicBezTo>
                <a:lnTo>
                  <a:pt x="0" y="10988"/>
                </a:lnTo>
                <a:cubicBezTo>
                  <a:pt x="0" y="11215"/>
                  <a:pt x="185" y="11401"/>
                  <a:pt x="413" y="11401"/>
                </a:cubicBezTo>
                <a:cubicBezTo>
                  <a:pt x="415" y="11401"/>
                  <a:pt x="417" y="11401"/>
                  <a:pt x="419" y="11401"/>
                </a:cubicBezTo>
                <a:lnTo>
                  <a:pt x="4677" y="11401"/>
                </a:lnTo>
                <a:cubicBezTo>
                  <a:pt x="4012" y="12007"/>
                  <a:pt x="3634" y="12863"/>
                  <a:pt x="3634" y="13760"/>
                </a:cubicBezTo>
                <a:cubicBezTo>
                  <a:pt x="3634" y="13991"/>
                  <a:pt x="3821" y="14175"/>
                  <a:pt x="4052" y="14175"/>
                </a:cubicBezTo>
                <a:lnTo>
                  <a:pt x="10147" y="14175"/>
                </a:lnTo>
                <a:cubicBezTo>
                  <a:pt x="10375" y="14172"/>
                  <a:pt x="10560" y="13988"/>
                  <a:pt x="10560" y="13760"/>
                </a:cubicBezTo>
                <a:cubicBezTo>
                  <a:pt x="10560" y="12863"/>
                  <a:pt x="10182" y="12007"/>
                  <a:pt x="9519" y="11401"/>
                </a:cubicBezTo>
                <a:lnTo>
                  <a:pt x="13774" y="11401"/>
                </a:lnTo>
                <a:cubicBezTo>
                  <a:pt x="13776" y="11401"/>
                  <a:pt x="13778" y="11401"/>
                  <a:pt x="13780" y="11401"/>
                </a:cubicBezTo>
                <a:cubicBezTo>
                  <a:pt x="14009" y="11401"/>
                  <a:pt x="14193" y="11215"/>
                  <a:pt x="14193" y="10988"/>
                </a:cubicBezTo>
                <a:lnTo>
                  <a:pt x="14193" y="8355"/>
                </a:lnTo>
                <a:cubicBezTo>
                  <a:pt x="14190" y="7118"/>
                  <a:pt x="13443" y="6006"/>
                  <a:pt x="12300" y="5537"/>
                </a:cubicBezTo>
                <a:cubicBezTo>
                  <a:pt x="12797" y="5090"/>
                  <a:pt x="13081" y="4453"/>
                  <a:pt x="13084" y="3784"/>
                </a:cubicBezTo>
                <a:lnTo>
                  <a:pt x="13084" y="3647"/>
                </a:lnTo>
                <a:lnTo>
                  <a:pt x="13496" y="3647"/>
                </a:lnTo>
                <a:cubicBezTo>
                  <a:pt x="13509" y="3648"/>
                  <a:pt x="13522" y="3649"/>
                  <a:pt x="13535" y="3649"/>
                </a:cubicBezTo>
                <a:cubicBezTo>
                  <a:pt x="13765" y="3649"/>
                  <a:pt x="13956" y="3465"/>
                  <a:pt x="13956" y="3231"/>
                </a:cubicBezTo>
                <a:cubicBezTo>
                  <a:pt x="13956" y="2999"/>
                  <a:pt x="13767" y="2814"/>
                  <a:pt x="13539" y="2814"/>
                </a:cubicBezTo>
                <a:cubicBezTo>
                  <a:pt x="13525" y="2814"/>
                  <a:pt x="13511" y="2814"/>
                  <a:pt x="13496" y="2816"/>
                </a:cubicBezTo>
                <a:lnTo>
                  <a:pt x="13325" y="2816"/>
                </a:lnTo>
                <a:cubicBezTo>
                  <a:pt x="13146" y="1691"/>
                  <a:pt x="12265" y="810"/>
                  <a:pt x="11144" y="629"/>
                </a:cubicBezTo>
                <a:lnTo>
                  <a:pt x="11144" y="460"/>
                </a:lnTo>
                <a:cubicBezTo>
                  <a:pt x="11166" y="213"/>
                  <a:pt x="10972" y="1"/>
                  <a:pt x="10725" y="1"/>
                </a:cubicBezTo>
                <a:cubicBezTo>
                  <a:pt x="10478" y="1"/>
                  <a:pt x="10288" y="213"/>
                  <a:pt x="10310" y="460"/>
                </a:cubicBezTo>
                <a:lnTo>
                  <a:pt x="10310" y="629"/>
                </a:lnTo>
                <a:cubicBezTo>
                  <a:pt x="9188" y="810"/>
                  <a:pt x="8310" y="1691"/>
                  <a:pt x="8129" y="2816"/>
                </a:cubicBezTo>
                <a:lnTo>
                  <a:pt x="7957" y="2816"/>
                </a:lnTo>
                <a:cubicBezTo>
                  <a:pt x="7742" y="2835"/>
                  <a:pt x="7579" y="3016"/>
                  <a:pt x="7579" y="3231"/>
                </a:cubicBezTo>
                <a:cubicBezTo>
                  <a:pt x="7579" y="3444"/>
                  <a:pt x="7742" y="3625"/>
                  <a:pt x="7957" y="3647"/>
                </a:cubicBezTo>
                <a:lnTo>
                  <a:pt x="8373" y="3647"/>
                </a:lnTo>
                <a:lnTo>
                  <a:pt x="8373" y="3784"/>
                </a:lnTo>
                <a:cubicBezTo>
                  <a:pt x="8373" y="4468"/>
                  <a:pt x="8673" y="5118"/>
                  <a:pt x="9191" y="5568"/>
                </a:cubicBezTo>
                <a:cubicBezTo>
                  <a:pt x="8860" y="5709"/>
                  <a:pt x="8554" y="5906"/>
                  <a:pt x="8292" y="6149"/>
                </a:cubicBezTo>
                <a:cubicBezTo>
                  <a:pt x="8048" y="6024"/>
                  <a:pt x="7785" y="5937"/>
                  <a:pt x="7514" y="5896"/>
                </a:cubicBezTo>
                <a:lnTo>
                  <a:pt x="7514" y="5724"/>
                </a:lnTo>
                <a:cubicBezTo>
                  <a:pt x="7539" y="5478"/>
                  <a:pt x="7345" y="5265"/>
                  <a:pt x="7098" y="5265"/>
                </a:cubicBezTo>
                <a:cubicBezTo>
                  <a:pt x="6851" y="5265"/>
                  <a:pt x="6658" y="5478"/>
                  <a:pt x="6683" y="5724"/>
                </a:cubicBezTo>
                <a:lnTo>
                  <a:pt x="6683" y="5896"/>
                </a:lnTo>
                <a:cubicBezTo>
                  <a:pt x="6411" y="5937"/>
                  <a:pt x="6145" y="6024"/>
                  <a:pt x="5902" y="6149"/>
                </a:cubicBezTo>
                <a:cubicBezTo>
                  <a:pt x="5639" y="5906"/>
                  <a:pt x="5333" y="5709"/>
                  <a:pt x="5005" y="5568"/>
                </a:cubicBezTo>
                <a:cubicBezTo>
                  <a:pt x="5524" y="5118"/>
                  <a:pt x="5824" y="4468"/>
                  <a:pt x="5824" y="3784"/>
                </a:cubicBezTo>
                <a:lnTo>
                  <a:pt x="5824" y="3647"/>
                </a:lnTo>
                <a:lnTo>
                  <a:pt x="6239" y="3647"/>
                </a:lnTo>
                <a:cubicBezTo>
                  <a:pt x="6252" y="3648"/>
                  <a:pt x="6265" y="3649"/>
                  <a:pt x="6277" y="3649"/>
                </a:cubicBezTo>
                <a:cubicBezTo>
                  <a:pt x="6504" y="3649"/>
                  <a:pt x="6695" y="3465"/>
                  <a:pt x="6695" y="3231"/>
                </a:cubicBezTo>
                <a:cubicBezTo>
                  <a:pt x="6695" y="2999"/>
                  <a:pt x="6507" y="2814"/>
                  <a:pt x="6281" y="2814"/>
                </a:cubicBezTo>
                <a:cubicBezTo>
                  <a:pt x="6267" y="2814"/>
                  <a:pt x="6253" y="2814"/>
                  <a:pt x="6239" y="2816"/>
                </a:cubicBezTo>
                <a:lnTo>
                  <a:pt x="6067" y="2816"/>
                </a:lnTo>
                <a:cubicBezTo>
                  <a:pt x="5886" y="1691"/>
                  <a:pt x="5005" y="810"/>
                  <a:pt x="3883" y="629"/>
                </a:cubicBezTo>
                <a:lnTo>
                  <a:pt x="3883" y="460"/>
                </a:lnTo>
                <a:cubicBezTo>
                  <a:pt x="3905" y="213"/>
                  <a:pt x="3715" y="1"/>
                  <a:pt x="3468" y="1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349;p31">
            <a:extLst>
              <a:ext uri="{FF2B5EF4-FFF2-40B4-BE49-F238E27FC236}">
                <a16:creationId xmlns:a16="http://schemas.microsoft.com/office/drawing/2014/main" id="{587BB4F7-0046-4E2D-8D1A-5404F9CD1FB2}"/>
              </a:ext>
            </a:extLst>
          </p:cNvPr>
          <p:cNvCxnSpPr/>
          <p:nvPr/>
        </p:nvCxnSpPr>
        <p:spPr>
          <a:xfrm flipV="1">
            <a:off x="6511772" y="4857005"/>
            <a:ext cx="856924" cy="21154"/>
          </a:xfrm>
          <a:prstGeom prst="bentConnector4">
            <a:avLst>
              <a:gd name="adj1" fmla="val 29650"/>
              <a:gd name="adj2" fmla="val -3782"/>
            </a:avLst>
          </a:prstGeom>
          <a:noFill/>
          <a:ln w="19050" cap="flat" cmpd="sng">
            <a:solidFill>
              <a:srgbClr val="C00000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60" name="群組 59">
            <a:extLst>
              <a:ext uri="{FF2B5EF4-FFF2-40B4-BE49-F238E27FC236}">
                <a16:creationId xmlns:a16="http://schemas.microsoft.com/office/drawing/2014/main" id="{0092C2CD-E780-4B9D-A3AC-C21D89437D18}"/>
              </a:ext>
            </a:extLst>
          </p:cNvPr>
          <p:cNvGrpSpPr/>
          <p:nvPr/>
        </p:nvGrpSpPr>
        <p:grpSpPr>
          <a:xfrm>
            <a:off x="7233626" y="3200173"/>
            <a:ext cx="4388735" cy="3294601"/>
            <a:chOff x="7366672" y="3575066"/>
            <a:chExt cx="4388735" cy="2764736"/>
          </a:xfrm>
        </p:grpSpPr>
        <p:sp>
          <p:nvSpPr>
            <p:cNvPr id="51" name="Google Shape;337;p31">
              <a:extLst>
                <a:ext uri="{FF2B5EF4-FFF2-40B4-BE49-F238E27FC236}">
                  <a16:creationId xmlns:a16="http://schemas.microsoft.com/office/drawing/2014/main" id="{4318767E-ADA0-40AC-93A0-C68E98F3BA60}"/>
                </a:ext>
              </a:extLst>
            </p:cNvPr>
            <p:cNvSpPr/>
            <p:nvPr/>
          </p:nvSpPr>
          <p:spPr>
            <a:xfrm>
              <a:off x="7366672" y="3575066"/>
              <a:ext cx="4359659" cy="2764736"/>
            </a:xfrm>
            <a:prstGeom prst="roundRect">
              <a:avLst>
                <a:gd name="adj" fmla="val 11702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160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</p:txBody>
        </p:sp>
        <p:sp>
          <p:nvSpPr>
            <p:cNvPr id="52" name="Google Shape;339;p31">
              <a:extLst>
                <a:ext uri="{FF2B5EF4-FFF2-40B4-BE49-F238E27FC236}">
                  <a16:creationId xmlns:a16="http://schemas.microsoft.com/office/drawing/2014/main" id="{3CEDEADA-E154-442B-936E-7801A0CA6101}"/>
                </a:ext>
              </a:extLst>
            </p:cNvPr>
            <p:cNvSpPr txBox="1"/>
            <p:nvPr/>
          </p:nvSpPr>
          <p:spPr>
            <a:xfrm>
              <a:off x="7832085" y="3669313"/>
              <a:ext cx="3923322" cy="4000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chemeClr val="accent6"/>
                </a:buClr>
                <a:buSzPts val="1100"/>
              </a:pPr>
              <a:r>
                <a:rPr lang="zh-TW" altLang="en-US" sz="200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結果展現</a:t>
              </a:r>
              <a:r>
                <a:rPr lang="en-US" altLang="zh-TW" sz="200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(</a:t>
              </a:r>
              <a:r>
                <a:rPr lang="zh-TW" altLang="en-US" sz="200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模擬外撥</a:t>
              </a:r>
              <a:r>
                <a:rPr lang="en-US" altLang="zh-TW" sz="200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)-</a:t>
              </a:r>
              <a:r>
                <a:rPr lang="zh-TW" altLang="en-US" sz="2000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評分標準</a:t>
              </a:r>
              <a:endParaRPr sz="20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Fira Sans Extra Condensed SemiBold"/>
                <a:sym typeface="Fira Sans Extra Condensed SemiBold"/>
              </a:endParaRPr>
            </a:p>
          </p:txBody>
        </p:sp>
        <p:grpSp>
          <p:nvGrpSpPr>
            <p:cNvPr id="54" name="Google Shape;372;p31">
              <a:extLst>
                <a:ext uri="{FF2B5EF4-FFF2-40B4-BE49-F238E27FC236}">
                  <a16:creationId xmlns:a16="http://schemas.microsoft.com/office/drawing/2014/main" id="{485A5F51-6439-4689-8364-98B07ED75E1A}"/>
                </a:ext>
              </a:extLst>
            </p:cNvPr>
            <p:cNvGrpSpPr/>
            <p:nvPr/>
          </p:nvGrpSpPr>
          <p:grpSpPr>
            <a:xfrm>
              <a:off x="7599914" y="3707107"/>
              <a:ext cx="288000" cy="288000"/>
              <a:chOff x="2676100" y="832575"/>
              <a:chExt cx="483125" cy="483125"/>
            </a:xfrm>
            <a:solidFill>
              <a:srgbClr val="C00000"/>
            </a:solidFill>
          </p:grpSpPr>
          <p:sp>
            <p:nvSpPr>
              <p:cNvPr id="55" name="Google Shape;373;p31">
                <a:extLst>
                  <a:ext uri="{FF2B5EF4-FFF2-40B4-BE49-F238E27FC236}">
                    <a16:creationId xmlns:a16="http://schemas.microsoft.com/office/drawing/2014/main" id="{0CB610A6-945B-4610-A3DB-870A995D4341}"/>
                  </a:ext>
                </a:extLst>
              </p:cNvPr>
              <p:cNvSpPr/>
              <p:nvPr/>
            </p:nvSpPr>
            <p:spPr>
              <a:xfrm>
                <a:off x="2676100" y="832575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10351" y="1132"/>
                    </a:moveTo>
                    <a:lnTo>
                      <a:pt x="10562" y="2008"/>
                    </a:lnTo>
                    <a:cubicBezTo>
                      <a:pt x="10614" y="2226"/>
                      <a:pt x="10789" y="2392"/>
                      <a:pt x="11009" y="2434"/>
                    </a:cubicBezTo>
                    <a:cubicBezTo>
                      <a:pt x="12021" y="2618"/>
                      <a:pt x="12981" y="3014"/>
                      <a:pt x="13826" y="3596"/>
                    </a:cubicBezTo>
                    <a:cubicBezTo>
                      <a:pt x="13922" y="3663"/>
                      <a:pt x="14033" y="3696"/>
                      <a:pt x="14146" y="3696"/>
                    </a:cubicBezTo>
                    <a:cubicBezTo>
                      <a:pt x="14247" y="3696"/>
                      <a:pt x="14349" y="3669"/>
                      <a:pt x="14439" y="3614"/>
                    </a:cubicBezTo>
                    <a:lnTo>
                      <a:pt x="15179" y="3171"/>
                    </a:lnTo>
                    <a:lnTo>
                      <a:pt x="16154" y="4146"/>
                    </a:lnTo>
                    <a:lnTo>
                      <a:pt x="15711" y="4889"/>
                    </a:lnTo>
                    <a:cubicBezTo>
                      <a:pt x="15596" y="5079"/>
                      <a:pt x="15602" y="5317"/>
                      <a:pt x="15729" y="5499"/>
                    </a:cubicBezTo>
                    <a:cubicBezTo>
                      <a:pt x="16311" y="6344"/>
                      <a:pt x="16707" y="7304"/>
                      <a:pt x="16891" y="8316"/>
                    </a:cubicBezTo>
                    <a:cubicBezTo>
                      <a:pt x="16933" y="8536"/>
                      <a:pt x="17100" y="8711"/>
                      <a:pt x="17317" y="8763"/>
                    </a:cubicBezTo>
                    <a:lnTo>
                      <a:pt x="18193" y="8974"/>
                    </a:lnTo>
                    <a:lnTo>
                      <a:pt x="18193" y="10351"/>
                    </a:lnTo>
                    <a:lnTo>
                      <a:pt x="17317" y="10562"/>
                    </a:lnTo>
                    <a:cubicBezTo>
                      <a:pt x="17100" y="10614"/>
                      <a:pt x="16933" y="10789"/>
                      <a:pt x="16894" y="11009"/>
                    </a:cubicBezTo>
                    <a:cubicBezTo>
                      <a:pt x="16710" y="12021"/>
                      <a:pt x="16311" y="12981"/>
                      <a:pt x="15729" y="13826"/>
                    </a:cubicBezTo>
                    <a:cubicBezTo>
                      <a:pt x="15605" y="14007"/>
                      <a:pt x="15596" y="14246"/>
                      <a:pt x="15711" y="14436"/>
                    </a:cubicBezTo>
                    <a:lnTo>
                      <a:pt x="16154" y="15179"/>
                    </a:lnTo>
                    <a:lnTo>
                      <a:pt x="15179" y="16154"/>
                    </a:lnTo>
                    <a:lnTo>
                      <a:pt x="14439" y="15710"/>
                    </a:lnTo>
                    <a:cubicBezTo>
                      <a:pt x="14349" y="15656"/>
                      <a:pt x="14247" y="15629"/>
                      <a:pt x="14146" y="15629"/>
                    </a:cubicBezTo>
                    <a:cubicBezTo>
                      <a:pt x="14033" y="15629"/>
                      <a:pt x="13922" y="15662"/>
                      <a:pt x="13826" y="15729"/>
                    </a:cubicBezTo>
                    <a:cubicBezTo>
                      <a:pt x="12981" y="16311"/>
                      <a:pt x="12021" y="16707"/>
                      <a:pt x="11009" y="16891"/>
                    </a:cubicBezTo>
                    <a:cubicBezTo>
                      <a:pt x="10789" y="16933"/>
                      <a:pt x="10614" y="17099"/>
                      <a:pt x="10562" y="17317"/>
                    </a:cubicBezTo>
                    <a:lnTo>
                      <a:pt x="10351" y="18192"/>
                    </a:lnTo>
                    <a:lnTo>
                      <a:pt x="8974" y="18192"/>
                    </a:lnTo>
                    <a:lnTo>
                      <a:pt x="8763" y="17317"/>
                    </a:lnTo>
                    <a:cubicBezTo>
                      <a:pt x="8712" y="17099"/>
                      <a:pt x="8536" y="16933"/>
                      <a:pt x="8316" y="16891"/>
                    </a:cubicBezTo>
                    <a:cubicBezTo>
                      <a:pt x="7304" y="16707"/>
                      <a:pt x="6344" y="16311"/>
                      <a:pt x="5499" y="15729"/>
                    </a:cubicBezTo>
                    <a:cubicBezTo>
                      <a:pt x="5404" y="15662"/>
                      <a:pt x="5293" y="15629"/>
                      <a:pt x="5181" y="15629"/>
                    </a:cubicBezTo>
                    <a:cubicBezTo>
                      <a:pt x="5081" y="15629"/>
                      <a:pt x="4979" y="15656"/>
                      <a:pt x="4889" y="15710"/>
                    </a:cubicBezTo>
                    <a:lnTo>
                      <a:pt x="4146" y="16154"/>
                    </a:lnTo>
                    <a:lnTo>
                      <a:pt x="3171" y="15179"/>
                    </a:lnTo>
                    <a:lnTo>
                      <a:pt x="3615" y="14436"/>
                    </a:lnTo>
                    <a:cubicBezTo>
                      <a:pt x="3729" y="14246"/>
                      <a:pt x="3723" y="14007"/>
                      <a:pt x="3597" y="13826"/>
                    </a:cubicBezTo>
                    <a:cubicBezTo>
                      <a:pt x="3014" y="12981"/>
                      <a:pt x="2618" y="12021"/>
                      <a:pt x="2434" y="11009"/>
                    </a:cubicBezTo>
                    <a:cubicBezTo>
                      <a:pt x="2392" y="10789"/>
                      <a:pt x="2226" y="10614"/>
                      <a:pt x="2011" y="10562"/>
                    </a:cubicBezTo>
                    <a:lnTo>
                      <a:pt x="1133" y="10351"/>
                    </a:lnTo>
                    <a:lnTo>
                      <a:pt x="1133" y="8974"/>
                    </a:lnTo>
                    <a:lnTo>
                      <a:pt x="2008" y="8763"/>
                    </a:lnTo>
                    <a:cubicBezTo>
                      <a:pt x="2226" y="8711"/>
                      <a:pt x="2392" y="8536"/>
                      <a:pt x="2431" y="8316"/>
                    </a:cubicBezTo>
                    <a:cubicBezTo>
                      <a:pt x="2615" y="7304"/>
                      <a:pt x="3014" y="6344"/>
                      <a:pt x="3597" y="5499"/>
                    </a:cubicBezTo>
                    <a:cubicBezTo>
                      <a:pt x="3720" y="5317"/>
                      <a:pt x="3729" y="5079"/>
                      <a:pt x="3615" y="4889"/>
                    </a:cubicBezTo>
                    <a:lnTo>
                      <a:pt x="3171" y="4146"/>
                    </a:lnTo>
                    <a:lnTo>
                      <a:pt x="4146" y="3171"/>
                    </a:lnTo>
                    <a:lnTo>
                      <a:pt x="4889" y="3614"/>
                    </a:lnTo>
                    <a:cubicBezTo>
                      <a:pt x="4979" y="3669"/>
                      <a:pt x="5081" y="3696"/>
                      <a:pt x="5181" y="3696"/>
                    </a:cubicBezTo>
                    <a:cubicBezTo>
                      <a:pt x="5293" y="3696"/>
                      <a:pt x="5404" y="3663"/>
                      <a:pt x="5499" y="3596"/>
                    </a:cubicBezTo>
                    <a:cubicBezTo>
                      <a:pt x="6344" y="3014"/>
                      <a:pt x="7304" y="2618"/>
                      <a:pt x="8316" y="2434"/>
                    </a:cubicBezTo>
                    <a:cubicBezTo>
                      <a:pt x="8536" y="2392"/>
                      <a:pt x="8712" y="2226"/>
                      <a:pt x="8763" y="2008"/>
                    </a:cubicBezTo>
                    <a:lnTo>
                      <a:pt x="8974" y="1132"/>
                    </a:lnTo>
                    <a:close/>
                    <a:moveTo>
                      <a:pt x="8530" y="0"/>
                    </a:moveTo>
                    <a:cubicBezTo>
                      <a:pt x="8268" y="0"/>
                      <a:pt x="8041" y="178"/>
                      <a:pt x="7981" y="432"/>
                    </a:cubicBezTo>
                    <a:lnTo>
                      <a:pt x="7748" y="1392"/>
                    </a:lnTo>
                    <a:cubicBezTo>
                      <a:pt x="6833" y="1604"/>
                      <a:pt x="5961" y="1963"/>
                      <a:pt x="5167" y="2461"/>
                    </a:cubicBezTo>
                    <a:lnTo>
                      <a:pt x="4348" y="1969"/>
                    </a:lnTo>
                    <a:cubicBezTo>
                      <a:pt x="4260" y="1915"/>
                      <a:pt x="4160" y="1889"/>
                      <a:pt x="4061" y="1889"/>
                    </a:cubicBezTo>
                    <a:cubicBezTo>
                      <a:pt x="3913" y="1889"/>
                      <a:pt x="3767" y="1946"/>
                      <a:pt x="3657" y="2056"/>
                    </a:cubicBezTo>
                    <a:lnTo>
                      <a:pt x="2057" y="3657"/>
                    </a:lnTo>
                    <a:cubicBezTo>
                      <a:pt x="1872" y="3841"/>
                      <a:pt x="1839" y="4125"/>
                      <a:pt x="1972" y="4348"/>
                    </a:cubicBezTo>
                    <a:lnTo>
                      <a:pt x="2461" y="5163"/>
                    </a:lnTo>
                    <a:cubicBezTo>
                      <a:pt x="1963" y="5958"/>
                      <a:pt x="1604" y="6830"/>
                      <a:pt x="1395" y="7745"/>
                    </a:cubicBezTo>
                    <a:lnTo>
                      <a:pt x="435" y="7978"/>
                    </a:lnTo>
                    <a:cubicBezTo>
                      <a:pt x="179" y="8041"/>
                      <a:pt x="0" y="8267"/>
                      <a:pt x="0" y="8530"/>
                    </a:cubicBezTo>
                    <a:lnTo>
                      <a:pt x="0" y="10795"/>
                    </a:lnTo>
                    <a:cubicBezTo>
                      <a:pt x="0" y="11057"/>
                      <a:pt x="179" y="11284"/>
                      <a:pt x="432" y="11344"/>
                    </a:cubicBezTo>
                    <a:lnTo>
                      <a:pt x="1392" y="11580"/>
                    </a:lnTo>
                    <a:cubicBezTo>
                      <a:pt x="1604" y="12492"/>
                      <a:pt x="1963" y="13364"/>
                      <a:pt x="2461" y="14158"/>
                    </a:cubicBezTo>
                    <a:lnTo>
                      <a:pt x="1969" y="14977"/>
                    </a:lnTo>
                    <a:cubicBezTo>
                      <a:pt x="1836" y="15200"/>
                      <a:pt x="1872" y="15484"/>
                      <a:pt x="2057" y="15668"/>
                    </a:cubicBezTo>
                    <a:lnTo>
                      <a:pt x="3657" y="17268"/>
                    </a:lnTo>
                    <a:cubicBezTo>
                      <a:pt x="3766" y="17378"/>
                      <a:pt x="3911" y="17435"/>
                      <a:pt x="4057" y="17435"/>
                    </a:cubicBezTo>
                    <a:cubicBezTo>
                      <a:pt x="4157" y="17435"/>
                      <a:pt x="4258" y="17408"/>
                      <a:pt x="4348" y="17353"/>
                    </a:cubicBezTo>
                    <a:lnTo>
                      <a:pt x="5164" y="16864"/>
                    </a:lnTo>
                    <a:cubicBezTo>
                      <a:pt x="5958" y="17362"/>
                      <a:pt x="6830" y="17721"/>
                      <a:pt x="7745" y="17930"/>
                    </a:cubicBezTo>
                    <a:lnTo>
                      <a:pt x="7978" y="18890"/>
                    </a:lnTo>
                    <a:cubicBezTo>
                      <a:pt x="8041" y="19147"/>
                      <a:pt x="8268" y="19325"/>
                      <a:pt x="8530" y="19325"/>
                    </a:cubicBezTo>
                    <a:lnTo>
                      <a:pt x="10795" y="19325"/>
                    </a:lnTo>
                    <a:cubicBezTo>
                      <a:pt x="11058" y="19325"/>
                      <a:pt x="11284" y="19147"/>
                      <a:pt x="11344" y="18893"/>
                    </a:cubicBezTo>
                    <a:lnTo>
                      <a:pt x="11577" y="17933"/>
                    </a:lnTo>
                    <a:cubicBezTo>
                      <a:pt x="12492" y="17721"/>
                      <a:pt x="13364" y="17362"/>
                      <a:pt x="14159" y="16864"/>
                    </a:cubicBezTo>
                    <a:lnTo>
                      <a:pt x="14977" y="17356"/>
                    </a:lnTo>
                    <a:cubicBezTo>
                      <a:pt x="15066" y="17410"/>
                      <a:pt x="15166" y="17436"/>
                      <a:pt x="15266" y="17436"/>
                    </a:cubicBezTo>
                    <a:cubicBezTo>
                      <a:pt x="15413" y="17436"/>
                      <a:pt x="15559" y="17379"/>
                      <a:pt x="15668" y="17271"/>
                    </a:cubicBezTo>
                    <a:lnTo>
                      <a:pt x="17269" y="15668"/>
                    </a:lnTo>
                    <a:cubicBezTo>
                      <a:pt x="17453" y="15484"/>
                      <a:pt x="17489" y="15200"/>
                      <a:pt x="17353" y="14977"/>
                    </a:cubicBezTo>
                    <a:lnTo>
                      <a:pt x="16864" y="14161"/>
                    </a:lnTo>
                    <a:cubicBezTo>
                      <a:pt x="17362" y="13367"/>
                      <a:pt x="17722" y="12495"/>
                      <a:pt x="17930" y="11580"/>
                    </a:cubicBezTo>
                    <a:lnTo>
                      <a:pt x="18890" y="11347"/>
                    </a:lnTo>
                    <a:cubicBezTo>
                      <a:pt x="19147" y="11284"/>
                      <a:pt x="19325" y="11057"/>
                      <a:pt x="19325" y="10795"/>
                    </a:cubicBezTo>
                    <a:lnTo>
                      <a:pt x="19325" y="8530"/>
                    </a:lnTo>
                    <a:cubicBezTo>
                      <a:pt x="19325" y="8267"/>
                      <a:pt x="19147" y="8041"/>
                      <a:pt x="18893" y="7981"/>
                    </a:cubicBezTo>
                    <a:lnTo>
                      <a:pt x="17933" y="7748"/>
                    </a:lnTo>
                    <a:cubicBezTo>
                      <a:pt x="17722" y="6833"/>
                      <a:pt x="17362" y="5961"/>
                      <a:pt x="16864" y="5166"/>
                    </a:cubicBezTo>
                    <a:lnTo>
                      <a:pt x="17356" y="4348"/>
                    </a:lnTo>
                    <a:cubicBezTo>
                      <a:pt x="17489" y="4128"/>
                      <a:pt x="17453" y="3841"/>
                      <a:pt x="17272" y="3657"/>
                    </a:cubicBezTo>
                    <a:lnTo>
                      <a:pt x="15668" y="2056"/>
                    </a:lnTo>
                    <a:cubicBezTo>
                      <a:pt x="15559" y="1947"/>
                      <a:pt x="15415" y="1890"/>
                      <a:pt x="15268" y="1890"/>
                    </a:cubicBezTo>
                    <a:cubicBezTo>
                      <a:pt x="15168" y="1890"/>
                      <a:pt x="15068" y="1917"/>
                      <a:pt x="14977" y="1972"/>
                    </a:cubicBezTo>
                    <a:lnTo>
                      <a:pt x="14162" y="2461"/>
                    </a:lnTo>
                    <a:cubicBezTo>
                      <a:pt x="13367" y="1963"/>
                      <a:pt x="12495" y="1604"/>
                      <a:pt x="11580" y="1395"/>
                    </a:cubicBezTo>
                    <a:lnTo>
                      <a:pt x="11347" y="435"/>
                    </a:lnTo>
                    <a:cubicBezTo>
                      <a:pt x="11284" y="178"/>
                      <a:pt x="11058" y="0"/>
                      <a:pt x="1079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56" name="Google Shape;374;p31">
                <a:extLst>
                  <a:ext uri="{FF2B5EF4-FFF2-40B4-BE49-F238E27FC236}">
                    <a16:creationId xmlns:a16="http://schemas.microsoft.com/office/drawing/2014/main" id="{CE1DF3F7-EF14-462D-BCC6-70F66D95892C}"/>
                  </a:ext>
                </a:extLst>
              </p:cNvPr>
              <p:cNvSpPr/>
              <p:nvPr/>
            </p:nvSpPr>
            <p:spPr>
              <a:xfrm>
                <a:off x="2762001" y="918476"/>
                <a:ext cx="311399" cy="311400"/>
              </a:xfrm>
              <a:custGeom>
                <a:avLst/>
                <a:gdLst/>
                <a:ahLst/>
                <a:cxnLst/>
                <a:rect l="l" t="t" r="r" b="b"/>
                <a:pathLst>
                  <a:path w="12456" h="12456" extrusionOk="0">
                    <a:moveTo>
                      <a:pt x="6227" y="1133"/>
                    </a:moveTo>
                    <a:cubicBezTo>
                      <a:pt x="9038" y="1133"/>
                      <a:pt x="11323" y="3418"/>
                      <a:pt x="11323" y="6226"/>
                    </a:cubicBezTo>
                    <a:cubicBezTo>
                      <a:pt x="11323" y="9038"/>
                      <a:pt x="9038" y="11323"/>
                      <a:pt x="6227" y="11323"/>
                    </a:cubicBezTo>
                    <a:cubicBezTo>
                      <a:pt x="3419" y="11323"/>
                      <a:pt x="1133" y="9038"/>
                      <a:pt x="1133" y="6226"/>
                    </a:cubicBezTo>
                    <a:cubicBezTo>
                      <a:pt x="1133" y="3418"/>
                      <a:pt x="3419" y="1133"/>
                      <a:pt x="6227" y="1133"/>
                    </a:cubicBezTo>
                    <a:close/>
                    <a:moveTo>
                      <a:pt x="6227" y="0"/>
                    </a:moveTo>
                    <a:cubicBezTo>
                      <a:pt x="2794" y="0"/>
                      <a:pt x="1" y="2793"/>
                      <a:pt x="1" y="6226"/>
                    </a:cubicBezTo>
                    <a:cubicBezTo>
                      <a:pt x="1" y="9663"/>
                      <a:pt x="2794" y="12456"/>
                      <a:pt x="6227" y="12456"/>
                    </a:cubicBezTo>
                    <a:cubicBezTo>
                      <a:pt x="9663" y="12456"/>
                      <a:pt x="12456" y="9663"/>
                      <a:pt x="12456" y="6226"/>
                    </a:cubicBezTo>
                    <a:cubicBezTo>
                      <a:pt x="12456" y="2793"/>
                      <a:pt x="9663" y="0"/>
                      <a:pt x="622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57" name="Google Shape;375;p31">
                <a:extLst>
                  <a:ext uri="{FF2B5EF4-FFF2-40B4-BE49-F238E27FC236}">
                    <a16:creationId xmlns:a16="http://schemas.microsoft.com/office/drawing/2014/main" id="{341CC3FF-AA22-4139-98BA-08128882B15D}"/>
                  </a:ext>
                </a:extLst>
              </p:cNvPr>
              <p:cNvSpPr/>
              <p:nvPr/>
            </p:nvSpPr>
            <p:spPr>
              <a:xfrm>
                <a:off x="2810776" y="975073"/>
                <a:ext cx="206024" cy="202712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7926" extrusionOk="0">
                    <a:moveTo>
                      <a:pt x="4275" y="1132"/>
                    </a:moveTo>
                    <a:cubicBezTo>
                      <a:pt x="4640" y="1132"/>
                      <a:pt x="5009" y="1203"/>
                      <a:pt x="5360" y="1348"/>
                    </a:cubicBezTo>
                    <a:cubicBezTo>
                      <a:pt x="6416" y="1785"/>
                      <a:pt x="7108" y="2818"/>
                      <a:pt x="7108" y="3962"/>
                    </a:cubicBezTo>
                    <a:cubicBezTo>
                      <a:pt x="7105" y="5527"/>
                      <a:pt x="5840" y="6792"/>
                      <a:pt x="4276" y="6795"/>
                    </a:cubicBezTo>
                    <a:cubicBezTo>
                      <a:pt x="3131" y="6795"/>
                      <a:pt x="2099" y="6103"/>
                      <a:pt x="1661" y="5046"/>
                    </a:cubicBezTo>
                    <a:cubicBezTo>
                      <a:pt x="1223" y="3987"/>
                      <a:pt x="1465" y="2770"/>
                      <a:pt x="2274" y="1961"/>
                    </a:cubicBezTo>
                    <a:cubicBezTo>
                      <a:pt x="2815" y="1419"/>
                      <a:pt x="3538" y="1132"/>
                      <a:pt x="4275" y="1132"/>
                    </a:cubicBezTo>
                    <a:close/>
                    <a:moveTo>
                      <a:pt x="4276" y="1"/>
                    </a:moveTo>
                    <a:cubicBezTo>
                      <a:pt x="2672" y="1"/>
                      <a:pt x="1229" y="964"/>
                      <a:pt x="613" y="2447"/>
                    </a:cubicBezTo>
                    <a:cubicBezTo>
                      <a:pt x="0" y="3926"/>
                      <a:pt x="341" y="5632"/>
                      <a:pt x="1474" y="6764"/>
                    </a:cubicBezTo>
                    <a:cubicBezTo>
                      <a:pt x="2232" y="7523"/>
                      <a:pt x="3247" y="7926"/>
                      <a:pt x="4279" y="7926"/>
                    </a:cubicBezTo>
                    <a:cubicBezTo>
                      <a:pt x="4789" y="7926"/>
                      <a:pt x="5302" y="7828"/>
                      <a:pt x="5791" y="7625"/>
                    </a:cubicBezTo>
                    <a:cubicBezTo>
                      <a:pt x="7274" y="7009"/>
                      <a:pt x="8240" y="5566"/>
                      <a:pt x="8240" y="3962"/>
                    </a:cubicBezTo>
                    <a:cubicBezTo>
                      <a:pt x="8237" y="1773"/>
                      <a:pt x="6465" y="1"/>
                      <a:pt x="427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58" name="Google Shape;340;p31">
              <a:extLst>
                <a:ext uri="{FF2B5EF4-FFF2-40B4-BE49-F238E27FC236}">
                  <a16:creationId xmlns:a16="http://schemas.microsoft.com/office/drawing/2014/main" id="{43D3EFF6-6CA9-43F3-ABF0-9E2F395F38F3}"/>
                </a:ext>
              </a:extLst>
            </p:cNvPr>
            <p:cNvSpPr txBox="1"/>
            <p:nvPr/>
          </p:nvSpPr>
          <p:spPr>
            <a:xfrm>
              <a:off x="7480111" y="4032901"/>
              <a:ext cx="4246220" cy="22248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271463" indent="-271463">
                <a:lnSpc>
                  <a:spcPts val="2500"/>
                </a:lnSpc>
                <a:buSzPct val="100000"/>
                <a:buFont typeface="+mj-lt"/>
                <a:buAutoNum type="arabicPeriod"/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創意度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(20%)</a:t>
              </a:r>
              <a:r>
                <a:rPr lang="zh-TW" altLang="en-US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：透過生成式</a:t>
              </a:r>
              <a:r>
                <a: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AI</a:t>
              </a:r>
              <a:r>
                <a:rPr lang="zh-TW" altLang="en-US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，拋開傳統機械式的風格，與人進行有溫度的交流</a:t>
              </a:r>
              <a:endPara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  <a:p>
              <a:pPr marL="271463" indent="-271463">
                <a:lnSpc>
                  <a:spcPts val="2500"/>
                </a:lnSpc>
                <a:buSzPct val="100000"/>
                <a:buFont typeface="+mj-lt"/>
                <a:buAutoNum type="arabicPeriod"/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技術可行性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(40%)</a:t>
              </a:r>
              <a:r>
                <a:rPr lang="zh-TW" altLang="en-US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：提案具有技術上的可實現性和落地能力。</a:t>
              </a:r>
            </a:p>
            <a:p>
              <a:pPr marL="271463" indent="-271463">
                <a:lnSpc>
                  <a:spcPts val="2500"/>
                </a:lnSpc>
                <a:buSzPct val="100000"/>
                <a:buFont typeface="+mj-lt"/>
                <a:buAutoNum type="arabicPeriod"/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商業應用性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(30%)</a:t>
              </a:r>
              <a:r>
                <a:rPr lang="zh-TW" altLang="en-US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：解決實際商業問題，具有一定市場潛力。</a:t>
              </a:r>
            </a:p>
            <a:p>
              <a:pPr marL="271463" indent="-271463">
                <a:lnSpc>
                  <a:spcPts val="2500"/>
                </a:lnSpc>
                <a:buSzPct val="100000"/>
                <a:buFont typeface="+mj-lt"/>
                <a:buAutoNum type="arabicPeriod"/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加分項目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(5%)</a:t>
              </a:r>
              <a:r>
                <a:rPr lang="zh-TW" altLang="en-US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：</a:t>
              </a:r>
              <a:r>
                <a:rPr lang="en-US" altLang="zh-TW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Edge case </a:t>
              </a:r>
              <a:r>
                <a:rPr lang="zh-TW" altLang="en-US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處理方式</a:t>
              </a:r>
              <a:endPara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  <a:p>
              <a:pPr marL="271463" indent="-271463">
                <a:lnSpc>
                  <a:spcPts val="2500"/>
                </a:lnSpc>
                <a:buSzPct val="100000"/>
                <a:buFont typeface="+mj-lt"/>
                <a:buAutoNum type="arabicPeriod"/>
              </a:pPr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加分項目</a:t>
              </a:r>
              <a:r>
                <a:rPr lang="en-US" altLang="zh-TW" sz="1600" b="1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(5%)</a:t>
              </a:r>
              <a:r>
                <a:rPr lang="zh-TW" altLang="en-US" sz="16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Roboto"/>
                  <a:sym typeface="Roboto"/>
                </a:rPr>
                <a:t> ：簡報表現。</a:t>
              </a:r>
            </a:p>
          </p:txBody>
        </p:sp>
      </p:grpSp>
      <p:grpSp>
        <p:nvGrpSpPr>
          <p:cNvPr id="25" name="Google Shape;342;p31">
            <a:extLst>
              <a:ext uri="{FF2B5EF4-FFF2-40B4-BE49-F238E27FC236}">
                <a16:creationId xmlns:a16="http://schemas.microsoft.com/office/drawing/2014/main" id="{FAC25777-9D4E-4339-850F-3AAB2E338FC4}"/>
              </a:ext>
            </a:extLst>
          </p:cNvPr>
          <p:cNvGrpSpPr/>
          <p:nvPr/>
        </p:nvGrpSpPr>
        <p:grpSpPr>
          <a:xfrm>
            <a:off x="4417335" y="3726963"/>
            <a:ext cx="2381515" cy="2298900"/>
            <a:chOff x="3292050" y="1469400"/>
            <a:chExt cx="2569200" cy="2569200"/>
          </a:xfrm>
        </p:grpSpPr>
        <p:sp>
          <p:nvSpPr>
            <p:cNvPr id="26" name="Google Shape;343;p31">
              <a:extLst>
                <a:ext uri="{FF2B5EF4-FFF2-40B4-BE49-F238E27FC236}">
                  <a16:creationId xmlns:a16="http://schemas.microsoft.com/office/drawing/2014/main" id="{8942A0F0-9A55-41B8-87D4-66F41C553116}"/>
                </a:ext>
              </a:extLst>
            </p:cNvPr>
            <p:cNvSpPr/>
            <p:nvPr/>
          </p:nvSpPr>
          <p:spPr>
            <a:xfrm>
              <a:off x="3292050" y="1469400"/>
              <a:ext cx="2569200" cy="2569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7" name="Google Shape;344;p31">
              <a:extLst>
                <a:ext uri="{FF2B5EF4-FFF2-40B4-BE49-F238E27FC236}">
                  <a16:creationId xmlns:a16="http://schemas.microsoft.com/office/drawing/2014/main" id="{3E879784-C0C7-41F5-803A-E14834320B76}"/>
                </a:ext>
              </a:extLst>
            </p:cNvPr>
            <p:cNvSpPr/>
            <p:nvPr/>
          </p:nvSpPr>
          <p:spPr>
            <a:xfrm>
              <a:off x="3491100" y="1668450"/>
              <a:ext cx="2171100" cy="2171100"/>
            </a:xfrm>
            <a:prstGeom prst="ellipse">
              <a:avLst/>
            </a:prstGeom>
            <a:noFill/>
            <a:ln w="19050" cap="flat" cmpd="sng">
              <a:solidFill>
                <a:srgbClr val="C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8" name="Google Shape;345;p31">
              <a:extLst>
                <a:ext uri="{FF2B5EF4-FFF2-40B4-BE49-F238E27FC236}">
                  <a16:creationId xmlns:a16="http://schemas.microsoft.com/office/drawing/2014/main" id="{AD1E9FB2-1FF4-4E14-BB6D-CB945F4F3207}"/>
                </a:ext>
              </a:extLst>
            </p:cNvPr>
            <p:cNvSpPr txBox="1"/>
            <p:nvPr/>
          </p:nvSpPr>
          <p:spPr>
            <a:xfrm>
              <a:off x="3756900" y="2476350"/>
              <a:ext cx="1639500" cy="555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-US" altLang="zh-TW" sz="2400" b="1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AI</a:t>
              </a:r>
              <a:r>
                <a:rPr lang="zh-TW" altLang="en-US" sz="2400" b="1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虛擬</a:t>
              </a:r>
              <a:endPara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Fira Sans Extra Condensed SemiBold"/>
                <a:sym typeface="Fira Sans Extra Condensed SemiBold"/>
              </a:endParaRPr>
            </a:p>
            <a:p>
              <a:pPr algn="ctr"/>
              <a:r>
                <a:rPr lang="zh-TW" altLang="en-US" sz="2400" b="1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銷售高手</a:t>
              </a:r>
              <a:endParaRPr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2C9F35BA-E8FA-4A42-86D2-990EEF66CC18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14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94325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37;p31">
            <a:extLst>
              <a:ext uri="{FF2B5EF4-FFF2-40B4-BE49-F238E27FC236}">
                <a16:creationId xmlns:a16="http://schemas.microsoft.com/office/drawing/2014/main" id="{FC02E50F-29CE-4C0D-9650-22B6524067B7}"/>
              </a:ext>
            </a:extLst>
          </p:cNvPr>
          <p:cNvSpPr/>
          <p:nvPr/>
        </p:nvSpPr>
        <p:spPr>
          <a:xfrm>
            <a:off x="782783" y="1481920"/>
            <a:ext cx="5083628" cy="5132625"/>
          </a:xfrm>
          <a:prstGeom prst="roundRect">
            <a:avLst>
              <a:gd name="adj" fmla="val 11702"/>
            </a:avLst>
          </a:prstGeom>
          <a:solidFill>
            <a:srgbClr val="FFF3F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1600"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6" name="Google Shape;339;p31">
            <a:extLst>
              <a:ext uri="{FF2B5EF4-FFF2-40B4-BE49-F238E27FC236}">
                <a16:creationId xmlns:a16="http://schemas.microsoft.com/office/drawing/2014/main" id="{E028630B-F4ED-4620-A030-860AEB6D7D90}"/>
              </a:ext>
            </a:extLst>
          </p:cNvPr>
          <p:cNvSpPr txBox="1"/>
          <p:nvPr/>
        </p:nvSpPr>
        <p:spPr>
          <a:xfrm>
            <a:off x="1631058" y="1693057"/>
            <a:ext cx="3989333" cy="55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accent6"/>
              </a:buClr>
              <a:buSzPts val="1100"/>
            </a:pPr>
            <a:r>
              <a:rPr lang="zh-TW" altLang="en-US" sz="28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Fira Sans Extra Condensed SemiBold"/>
                <a:sym typeface="Fira Sans Extra Condensed SemiBold"/>
              </a:rPr>
              <a:t>互動腳本與邏輯重點</a:t>
            </a:r>
            <a:endParaRPr sz="28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Fira Sans Extra Condensed SemiBold"/>
              <a:sym typeface="Fira Sans Extra Condensed SemiBold"/>
            </a:endParaRPr>
          </a:p>
        </p:txBody>
      </p:sp>
      <p:sp>
        <p:nvSpPr>
          <p:cNvPr id="8" name="Google Shape;340;p31">
            <a:extLst>
              <a:ext uri="{FF2B5EF4-FFF2-40B4-BE49-F238E27FC236}">
                <a16:creationId xmlns:a16="http://schemas.microsoft.com/office/drawing/2014/main" id="{0810345B-E440-4936-803B-8149F9E68C33}"/>
              </a:ext>
            </a:extLst>
          </p:cNvPr>
          <p:cNvSpPr txBox="1"/>
          <p:nvPr/>
        </p:nvSpPr>
        <p:spPr>
          <a:xfrm>
            <a:off x="1028528" y="2121859"/>
            <a:ext cx="4662123" cy="4374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271463" indent="-271463">
              <a:lnSpc>
                <a:spcPts val="3700"/>
              </a:lnSpc>
              <a:buSzPct val="100000"/>
              <a:buFont typeface="+mj-lt"/>
              <a:buAutoNum type="arabicPeriod"/>
            </a:pPr>
            <a:r>
              <a:rPr lang="zh-TW" altLang="en-US" sz="21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啟動語</a:t>
            </a: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：問候並引導客戶談及商品需求</a:t>
            </a:r>
            <a:endParaRPr lang="en-US" altLang="zh-TW" sz="2100" dirty="0"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  <a:p>
            <a:pPr marL="271463" indent="-271463">
              <a:lnSpc>
                <a:spcPts val="3700"/>
              </a:lnSpc>
              <a:buSzPct val="100000"/>
              <a:buFont typeface="+mj-lt"/>
              <a:buAutoNum type="arabicPeriod"/>
            </a:pPr>
            <a:r>
              <a:rPr lang="zh-TW" altLang="en-US" sz="21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推薦商品</a:t>
            </a: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：結合商品標籤與客戶偏好進行推薦。</a:t>
            </a:r>
          </a:p>
          <a:p>
            <a:pPr marL="271463" indent="-271463">
              <a:lnSpc>
                <a:spcPts val="3700"/>
              </a:lnSpc>
              <a:buSzPct val="100000"/>
              <a:buFont typeface="+mj-lt"/>
              <a:buAutoNum type="arabicPeriod"/>
            </a:pPr>
            <a:r>
              <a:rPr lang="zh-TW" altLang="en-US" sz="21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對談風格</a:t>
            </a: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：具隨機性與人性化互動，但介紹內容需基於實際商品資料。</a:t>
            </a:r>
          </a:p>
          <a:p>
            <a:pPr marL="271463" indent="-271463">
              <a:lnSpc>
                <a:spcPts val="3700"/>
              </a:lnSpc>
              <a:buSzPct val="100000"/>
              <a:buFont typeface="+mj-lt"/>
              <a:buAutoNum type="arabicPeriod"/>
            </a:pPr>
            <a:r>
              <a:rPr lang="zh-TW" altLang="en-US" sz="21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結尾任務</a:t>
            </a: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：辨識客戶是否表達購買意圖作為結尾。</a:t>
            </a:r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CB05AA96-6447-42A4-8007-E8ED4E95026C}"/>
              </a:ext>
            </a:extLst>
          </p:cNvPr>
          <p:cNvCxnSpPr>
            <a:cxnSpLocks/>
          </p:cNvCxnSpPr>
          <p:nvPr/>
        </p:nvCxnSpPr>
        <p:spPr>
          <a:xfrm>
            <a:off x="782783" y="1132832"/>
            <a:ext cx="3984172" cy="0"/>
          </a:xfrm>
          <a:prstGeom prst="line">
            <a:avLst/>
          </a:prstGeom>
          <a:ln w="57150">
            <a:solidFill>
              <a:srgbClr val="A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F647F6C-79CF-4D64-8E7A-C5BBBD18F22F}"/>
              </a:ext>
            </a:extLst>
          </p:cNvPr>
          <p:cNvSpPr txBox="1"/>
          <p:nvPr/>
        </p:nvSpPr>
        <p:spPr>
          <a:xfrm>
            <a:off x="233055" y="439200"/>
            <a:ext cx="50836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命題說明：</a:t>
            </a:r>
            <a:r>
              <a:rPr lang="en-US" altLang="zh-TW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銷售高手</a:t>
            </a:r>
          </a:p>
        </p:txBody>
      </p:sp>
      <p:sp>
        <p:nvSpPr>
          <p:cNvPr id="16" name="Google Shape;337;p31">
            <a:extLst>
              <a:ext uri="{FF2B5EF4-FFF2-40B4-BE49-F238E27FC236}">
                <a16:creationId xmlns:a16="http://schemas.microsoft.com/office/drawing/2014/main" id="{6CA885BB-4CA0-4796-B3E6-E48B72AA747F}"/>
              </a:ext>
            </a:extLst>
          </p:cNvPr>
          <p:cNvSpPr/>
          <p:nvPr/>
        </p:nvSpPr>
        <p:spPr>
          <a:xfrm>
            <a:off x="6401111" y="1434408"/>
            <a:ext cx="5083628" cy="5132625"/>
          </a:xfrm>
          <a:prstGeom prst="roundRect">
            <a:avLst>
              <a:gd name="adj" fmla="val 11702"/>
            </a:avLst>
          </a:prstGeom>
          <a:solidFill>
            <a:srgbClr val="FFF3F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1600"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  <p:sp>
        <p:nvSpPr>
          <p:cNvPr id="17" name="Google Shape;339;p31">
            <a:extLst>
              <a:ext uri="{FF2B5EF4-FFF2-40B4-BE49-F238E27FC236}">
                <a16:creationId xmlns:a16="http://schemas.microsoft.com/office/drawing/2014/main" id="{0AC3CA66-B805-4EFB-A230-23CC3DD76FF4}"/>
              </a:ext>
            </a:extLst>
          </p:cNvPr>
          <p:cNvSpPr txBox="1"/>
          <p:nvPr/>
        </p:nvSpPr>
        <p:spPr>
          <a:xfrm>
            <a:off x="7174139" y="1638263"/>
            <a:ext cx="3989333" cy="556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accent6"/>
              </a:buClr>
              <a:buSzPts val="1100"/>
            </a:pPr>
            <a:r>
              <a:rPr lang="zh-TW" altLang="en-US" sz="28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Fira Sans Extra Condensed SemiBold"/>
                <a:sym typeface="Fira Sans Extra Condensed SemiBold"/>
              </a:rPr>
              <a:t>實作說明</a:t>
            </a:r>
            <a:endParaRPr sz="28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Fira Sans Extra Condensed SemiBold"/>
              <a:sym typeface="Fira Sans Extra Condensed SemiBold"/>
            </a:endParaRPr>
          </a:p>
        </p:txBody>
      </p:sp>
      <p:sp>
        <p:nvSpPr>
          <p:cNvPr id="22" name="Google Shape;340;p31">
            <a:extLst>
              <a:ext uri="{FF2B5EF4-FFF2-40B4-BE49-F238E27FC236}">
                <a16:creationId xmlns:a16="http://schemas.microsoft.com/office/drawing/2014/main" id="{5F031772-710E-4A19-9BC1-22AA78818DD5}"/>
              </a:ext>
            </a:extLst>
          </p:cNvPr>
          <p:cNvSpPr txBox="1"/>
          <p:nvPr/>
        </p:nvSpPr>
        <p:spPr>
          <a:xfrm>
            <a:off x="6611863" y="2211756"/>
            <a:ext cx="4662123" cy="4220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271463" indent="-271463">
              <a:lnSpc>
                <a:spcPts val="3700"/>
              </a:lnSpc>
              <a:buSzPct val="100000"/>
              <a:buFont typeface="+mj-lt"/>
              <a:buAutoNum type="arabicPeriod"/>
            </a:pP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本任務無需處理 </a:t>
            </a:r>
            <a:r>
              <a:rPr lang="en-US" altLang="zh-TW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CTI </a:t>
            </a: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或電話系統，只需透過電腦麥克風與喇叭進行語音互動。</a:t>
            </a:r>
          </a:p>
          <a:p>
            <a:pPr marL="271463" indent="-271463">
              <a:lnSpc>
                <a:spcPts val="3700"/>
              </a:lnSpc>
              <a:buSzPct val="100000"/>
              <a:buFont typeface="+mj-lt"/>
              <a:buAutoNum type="arabicPeriod"/>
            </a:pP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商品與客戶資料量未來可能超出 </a:t>
            </a:r>
            <a:r>
              <a:rPr lang="en-US" altLang="zh-TW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LLM </a:t>
            </a: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的上下文限制，建議採用 </a:t>
            </a:r>
            <a:r>
              <a:rPr lang="en-US" altLang="zh-TW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RAG </a:t>
            </a: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與資料庫查詢設計。</a:t>
            </a:r>
          </a:p>
          <a:p>
            <a:pPr marL="271463" indent="-271463">
              <a:lnSpc>
                <a:spcPts val="3700"/>
              </a:lnSpc>
              <a:buSzPct val="100000"/>
              <a:buFont typeface="+mj-lt"/>
              <a:buAutoNum type="arabicPeriod"/>
            </a:pP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技術語言與介面不設限，但需使用 </a:t>
            </a:r>
            <a:r>
              <a:rPr lang="en-US" altLang="zh-TW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AWS </a:t>
            </a: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雲端服務或能部署於 </a:t>
            </a:r>
            <a:r>
              <a:rPr lang="en-US" altLang="zh-TW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AWS </a:t>
            </a:r>
            <a:r>
              <a:rPr lang="zh-TW" altLang="en-US" sz="2100" dirty="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的架構。</a:t>
            </a:r>
          </a:p>
        </p:txBody>
      </p:sp>
      <p:grpSp>
        <p:nvGrpSpPr>
          <p:cNvPr id="24" name="Google Shape;231;p29">
            <a:extLst>
              <a:ext uri="{FF2B5EF4-FFF2-40B4-BE49-F238E27FC236}">
                <a16:creationId xmlns:a16="http://schemas.microsoft.com/office/drawing/2014/main" id="{BBE5386A-9C9F-4AC7-A459-56B3B13F3421}"/>
              </a:ext>
            </a:extLst>
          </p:cNvPr>
          <p:cNvGrpSpPr/>
          <p:nvPr/>
        </p:nvGrpSpPr>
        <p:grpSpPr>
          <a:xfrm>
            <a:off x="1169272" y="1732877"/>
            <a:ext cx="432000" cy="432000"/>
            <a:chOff x="3247200" y="2037025"/>
            <a:chExt cx="354775" cy="355775"/>
          </a:xfrm>
          <a:solidFill>
            <a:srgbClr val="C00000"/>
          </a:solidFill>
        </p:grpSpPr>
        <p:sp>
          <p:nvSpPr>
            <p:cNvPr id="25" name="Google Shape;232;p29">
              <a:extLst>
                <a:ext uri="{FF2B5EF4-FFF2-40B4-BE49-F238E27FC236}">
                  <a16:creationId xmlns:a16="http://schemas.microsoft.com/office/drawing/2014/main" id="{BA6C0125-D113-48EF-8923-9C5AB4E23497}"/>
                </a:ext>
              </a:extLst>
            </p:cNvPr>
            <p:cNvSpPr/>
            <p:nvPr/>
          </p:nvSpPr>
          <p:spPr>
            <a:xfrm>
              <a:off x="3448850" y="2245825"/>
              <a:ext cx="65025" cy="62475"/>
            </a:xfrm>
            <a:custGeom>
              <a:avLst/>
              <a:gdLst/>
              <a:ahLst/>
              <a:cxnLst/>
              <a:rect l="l" t="t" r="r" b="b"/>
              <a:pathLst>
                <a:path w="2601" h="2499" extrusionOk="0">
                  <a:moveTo>
                    <a:pt x="1251" y="836"/>
                  </a:moveTo>
                  <a:cubicBezTo>
                    <a:pt x="1624" y="836"/>
                    <a:pt x="1809" y="1284"/>
                    <a:pt x="1547" y="1549"/>
                  </a:cubicBezTo>
                  <a:cubicBezTo>
                    <a:pt x="1462" y="1634"/>
                    <a:pt x="1357" y="1672"/>
                    <a:pt x="1254" y="1672"/>
                  </a:cubicBezTo>
                  <a:cubicBezTo>
                    <a:pt x="1038" y="1672"/>
                    <a:pt x="831" y="1503"/>
                    <a:pt x="835" y="1249"/>
                  </a:cubicBezTo>
                  <a:cubicBezTo>
                    <a:pt x="835" y="1021"/>
                    <a:pt x="1019" y="836"/>
                    <a:pt x="1247" y="836"/>
                  </a:cubicBezTo>
                  <a:cubicBezTo>
                    <a:pt x="1249" y="836"/>
                    <a:pt x="1250" y="836"/>
                    <a:pt x="1251" y="836"/>
                  </a:cubicBezTo>
                  <a:close/>
                  <a:moveTo>
                    <a:pt x="1252" y="0"/>
                  </a:moveTo>
                  <a:cubicBezTo>
                    <a:pt x="1091" y="0"/>
                    <a:pt x="928" y="32"/>
                    <a:pt x="773" y="96"/>
                  </a:cubicBezTo>
                  <a:cubicBezTo>
                    <a:pt x="307" y="286"/>
                    <a:pt x="1" y="743"/>
                    <a:pt x="1" y="1249"/>
                  </a:cubicBezTo>
                  <a:cubicBezTo>
                    <a:pt x="1" y="1939"/>
                    <a:pt x="560" y="2498"/>
                    <a:pt x="1247" y="2498"/>
                  </a:cubicBezTo>
                  <a:cubicBezTo>
                    <a:pt x="1250" y="2498"/>
                    <a:pt x="1253" y="2498"/>
                    <a:pt x="1255" y="2498"/>
                  </a:cubicBezTo>
                  <a:cubicBezTo>
                    <a:pt x="1758" y="2498"/>
                    <a:pt x="2211" y="2196"/>
                    <a:pt x="2403" y="1730"/>
                  </a:cubicBezTo>
                  <a:cubicBezTo>
                    <a:pt x="2600" y="1264"/>
                    <a:pt x="2494" y="727"/>
                    <a:pt x="2138" y="368"/>
                  </a:cubicBezTo>
                  <a:cubicBezTo>
                    <a:pt x="1898" y="128"/>
                    <a:pt x="1578" y="0"/>
                    <a:pt x="12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33;p29">
              <a:extLst>
                <a:ext uri="{FF2B5EF4-FFF2-40B4-BE49-F238E27FC236}">
                  <a16:creationId xmlns:a16="http://schemas.microsoft.com/office/drawing/2014/main" id="{9098B135-A3CD-4F29-84F7-00EBF1D70FC0}"/>
                </a:ext>
              </a:extLst>
            </p:cNvPr>
            <p:cNvSpPr/>
            <p:nvPr/>
          </p:nvSpPr>
          <p:spPr>
            <a:xfrm>
              <a:off x="3247200" y="2037025"/>
              <a:ext cx="354775" cy="355775"/>
            </a:xfrm>
            <a:custGeom>
              <a:avLst/>
              <a:gdLst/>
              <a:ahLst/>
              <a:cxnLst/>
              <a:rect l="l" t="t" r="r" b="b"/>
              <a:pathLst>
                <a:path w="14191" h="14231" extrusionOk="0">
                  <a:moveTo>
                    <a:pt x="5296" y="1475"/>
                  </a:moveTo>
                  <a:cubicBezTo>
                    <a:pt x="5958" y="1634"/>
                    <a:pt x="6474" y="2153"/>
                    <a:pt x="6630" y="2815"/>
                  </a:cubicBezTo>
                  <a:lnTo>
                    <a:pt x="3128" y="2815"/>
                  </a:lnTo>
                  <a:cubicBezTo>
                    <a:pt x="3284" y="2153"/>
                    <a:pt x="3803" y="1634"/>
                    <a:pt x="4465" y="1475"/>
                  </a:cubicBezTo>
                  <a:lnTo>
                    <a:pt x="4465" y="1566"/>
                  </a:lnTo>
                  <a:cubicBezTo>
                    <a:pt x="4440" y="1809"/>
                    <a:pt x="4634" y="2022"/>
                    <a:pt x="4880" y="2022"/>
                  </a:cubicBezTo>
                  <a:cubicBezTo>
                    <a:pt x="5127" y="2022"/>
                    <a:pt x="5318" y="1809"/>
                    <a:pt x="5296" y="1566"/>
                  </a:cubicBezTo>
                  <a:lnTo>
                    <a:pt x="5296" y="1475"/>
                  </a:lnTo>
                  <a:close/>
                  <a:moveTo>
                    <a:pt x="6405" y="3646"/>
                  </a:moveTo>
                  <a:lnTo>
                    <a:pt x="6405" y="3784"/>
                  </a:lnTo>
                  <a:cubicBezTo>
                    <a:pt x="6364" y="4596"/>
                    <a:pt x="5693" y="5233"/>
                    <a:pt x="4880" y="5233"/>
                  </a:cubicBezTo>
                  <a:cubicBezTo>
                    <a:pt x="4065" y="5233"/>
                    <a:pt x="3396" y="4596"/>
                    <a:pt x="3353" y="3784"/>
                  </a:cubicBezTo>
                  <a:lnTo>
                    <a:pt x="3353" y="3646"/>
                  </a:lnTo>
                  <a:close/>
                  <a:moveTo>
                    <a:pt x="5158" y="6139"/>
                  </a:moveTo>
                  <a:cubicBezTo>
                    <a:pt x="5711" y="6139"/>
                    <a:pt x="6246" y="6336"/>
                    <a:pt x="6670" y="6692"/>
                  </a:cubicBezTo>
                  <a:lnTo>
                    <a:pt x="6264" y="6692"/>
                  </a:lnTo>
                  <a:cubicBezTo>
                    <a:pt x="6014" y="6695"/>
                    <a:pt x="5824" y="6914"/>
                    <a:pt x="5852" y="7161"/>
                  </a:cubicBezTo>
                  <a:lnTo>
                    <a:pt x="5968" y="8079"/>
                  </a:lnTo>
                  <a:lnTo>
                    <a:pt x="4068" y="8079"/>
                  </a:lnTo>
                  <a:lnTo>
                    <a:pt x="4165" y="7795"/>
                  </a:lnTo>
                  <a:cubicBezTo>
                    <a:pt x="4240" y="7576"/>
                    <a:pt x="4121" y="7342"/>
                    <a:pt x="3903" y="7267"/>
                  </a:cubicBezTo>
                  <a:cubicBezTo>
                    <a:pt x="3859" y="7253"/>
                    <a:pt x="3815" y="7246"/>
                    <a:pt x="3772" y="7246"/>
                  </a:cubicBezTo>
                  <a:cubicBezTo>
                    <a:pt x="3597" y="7246"/>
                    <a:pt x="3435" y="7357"/>
                    <a:pt x="3378" y="7533"/>
                  </a:cubicBezTo>
                  <a:lnTo>
                    <a:pt x="3100" y="8364"/>
                  </a:lnTo>
                  <a:cubicBezTo>
                    <a:pt x="3062" y="8479"/>
                    <a:pt x="3075" y="8604"/>
                    <a:pt x="3137" y="8707"/>
                  </a:cubicBezTo>
                  <a:lnTo>
                    <a:pt x="3568" y="9426"/>
                  </a:lnTo>
                  <a:cubicBezTo>
                    <a:pt x="3671" y="9598"/>
                    <a:pt x="3615" y="9819"/>
                    <a:pt x="3443" y="9922"/>
                  </a:cubicBezTo>
                  <a:cubicBezTo>
                    <a:pt x="3388" y="9957"/>
                    <a:pt x="3325" y="9975"/>
                    <a:pt x="3261" y="9975"/>
                  </a:cubicBezTo>
                  <a:cubicBezTo>
                    <a:pt x="3227" y="9975"/>
                    <a:pt x="3193" y="9970"/>
                    <a:pt x="3159" y="9960"/>
                  </a:cubicBezTo>
                  <a:cubicBezTo>
                    <a:pt x="3062" y="9932"/>
                    <a:pt x="2981" y="9863"/>
                    <a:pt x="2937" y="9773"/>
                  </a:cubicBezTo>
                  <a:lnTo>
                    <a:pt x="2250" y="8398"/>
                  </a:lnTo>
                  <a:cubicBezTo>
                    <a:pt x="2300" y="7136"/>
                    <a:pt x="3340" y="6139"/>
                    <a:pt x="4602" y="6139"/>
                  </a:cubicBezTo>
                  <a:close/>
                  <a:moveTo>
                    <a:pt x="11891" y="7523"/>
                  </a:moveTo>
                  <a:lnTo>
                    <a:pt x="11441" y="11097"/>
                  </a:lnTo>
                  <a:lnTo>
                    <a:pt x="7186" y="11097"/>
                  </a:lnTo>
                  <a:lnTo>
                    <a:pt x="6736" y="7523"/>
                  </a:lnTo>
                  <a:close/>
                  <a:moveTo>
                    <a:pt x="13359" y="8910"/>
                  </a:moveTo>
                  <a:lnTo>
                    <a:pt x="13359" y="13396"/>
                  </a:lnTo>
                  <a:lnTo>
                    <a:pt x="835" y="13396"/>
                  </a:lnTo>
                  <a:lnTo>
                    <a:pt x="835" y="8910"/>
                  </a:lnTo>
                  <a:lnTo>
                    <a:pt x="1575" y="8910"/>
                  </a:lnTo>
                  <a:lnTo>
                    <a:pt x="2194" y="10147"/>
                  </a:lnTo>
                  <a:cubicBezTo>
                    <a:pt x="2344" y="10444"/>
                    <a:pt x="2606" y="10663"/>
                    <a:pt x="2925" y="10757"/>
                  </a:cubicBezTo>
                  <a:cubicBezTo>
                    <a:pt x="3034" y="10788"/>
                    <a:pt x="3143" y="10803"/>
                    <a:pt x="3256" y="10803"/>
                  </a:cubicBezTo>
                  <a:cubicBezTo>
                    <a:pt x="3259" y="10803"/>
                    <a:pt x="3262" y="10804"/>
                    <a:pt x="3264" y="10804"/>
                  </a:cubicBezTo>
                  <a:cubicBezTo>
                    <a:pt x="4187" y="10804"/>
                    <a:pt x="4760" y="9795"/>
                    <a:pt x="4284" y="9001"/>
                  </a:cubicBezTo>
                  <a:lnTo>
                    <a:pt x="4231" y="8910"/>
                  </a:lnTo>
                  <a:lnTo>
                    <a:pt x="6071" y="8910"/>
                  </a:lnTo>
                  <a:lnTo>
                    <a:pt x="6349" y="11097"/>
                  </a:lnTo>
                  <a:lnTo>
                    <a:pt x="6289" y="11097"/>
                  </a:lnTo>
                  <a:cubicBezTo>
                    <a:pt x="6275" y="11096"/>
                    <a:pt x="6261" y="11095"/>
                    <a:pt x="6247" y="11095"/>
                  </a:cubicBezTo>
                  <a:cubicBezTo>
                    <a:pt x="6022" y="11095"/>
                    <a:pt x="5833" y="11280"/>
                    <a:pt x="5833" y="11513"/>
                  </a:cubicBezTo>
                  <a:cubicBezTo>
                    <a:pt x="5833" y="11745"/>
                    <a:pt x="6022" y="11930"/>
                    <a:pt x="6247" y="11930"/>
                  </a:cubicBezTo>
                  <a:cubicBezTo>
                    <a:pt x="6261" y="11930"/>
                    <a:pt x="6275" y="11930"/>
                    <a:pt x="6289" y="11928"/>
                  </a:cubicBezTo>
                  <a:lnTo>
                    <a:pt x="12334" y="11928"/>
                  </a:lnTo>
                  <a:cubicBezTo>
                    <a:pt x="12349" y="11930"/>
                    <a:pt x="12363" y="11930"/>
                    <a:pt x="12377" y="11930"/>
                  </a:cubicBezTo>
                  <a:cubicBezTo>
                    <a:pt x="12605" y="11930"/>
                    <a:pt x="12794" y="11745"/>
                    <a:pt x="12794" y="11513"/>
                  </a:cubicBezTo>
                  <a:cubicBezTo>
                    <a:pt x="12794" y="11280"/>
                    <a:pt x="12605" y="11095"/>
                    <a:pt x="12377" y="11095"/>
                  </a:cubicBezTo>
                  <a:cubicBezTo>
                    <a:pt x="12363" y="11095"/>
                    <a:pt x="12349" y="11096"/>
                    <a:pt x="12334" y="11097"/>
                  </a:cubicBezTo>
                  <a:lnTo>
                    <a:pt x="12278" y="11097"/>
                  </a:lnTo>
                  <a:lnTo>
                    <a:pt x="12553" y="8910"/>
                  </a:lnTo>
                  <a:close/>
                  <a:moveTo>
                    <a:pt x="4880" y="0"/>
                  </a:moveTo>
                  <a:cubicBezTo>
                    <a:pt x="4634" y="0"/>
                    <a:pt x="4440" y="213"/>
                    <a:pt x="4462" y="460"/>
                  </a:cubicBezTo>
                  <a:lnTo>
                    <a:pt x="4462" y="628"/>
                  </a:lnTo>
                  <a:cubicBezTo>
                    <a:pt x="3340" y="813"/>
                    <a:pt x="2462" y="1690"/>
                    <a:pt x="2281" y="2815"/>
                  </a:cubicBezTo>
                  <a:lnTo>
                    <a:pt x="2109" y="2815"/>
                  </a:lnTo>
                  <a:cubicBezTo>
                    <a:pt x="1894" y="2834"/>
                    <a:pt x="1731" y="3015"/>
                    <a:pt x="1731" y="3231"/>
                  </a:cubicBezTo>
                  <a:cubicBezTo>
                    <a:pt x="1731" y="3446"/>
                    <a:pt x="1894" y="3624"/>
                    <a:pt x="2109" y="3646"/>
                  </a:cubicBezTo>
                  <a:lnTo>
                    <a:pt x="2522" y="3646"/>
                  </a:lnTo>
                  <a:lnTo>
                    <a:pt x="2522" y="3784"/>
                  </a:lnTo>
                  <a:cubicBezTo>
                    <a:pt x="2525" y="4468"/>
                    <a:pt x="2822" y="5121"/>
                    <a:pt x="3343" y="5567"/>
                  </a:cubicBezTo>
                  <a:cubicBezTo>
                    <a:pt x="2312" y="6011"/>
                    <a:pt x="1591" y="6967"/>
                    <a:pt x="1444" y="8079"/>
                  </a:cubicBezTo>
                  <a:lnTo>
                    <a:pt x="419" y="8079"/>
                  </a:lnTo>
                  <a:cubicBezTo>
                    <a:pt x="188" y="8079"/>
                    <a:pt x="4" y="8264"/>
                    <a:pt x="4" y="8492"/>
                  </a:cubicBezTo>
                  <a:lnTo>
                    <a:pt x="4" y="13815"/>
                  </a:lnTo>
                  <a:cubicBezTo>
                    <a:pt x="1" y="14043"/>
                    <a:pt x="188" y="14231"/>
                    <a:pt x="419" y="14231"/>
                  </a:cubicBezTo>
                  <a:lnTo>
                    <a:pt x="13775" y="14231"/>
                  </a:lnTo>
                  <a:cubicBezTo>
                    <a:pt x="14003" y="14231"/>
                    <a:pt x="14190" y="14046"/>
                    <a:pt x="14190" y="13815"/>
                  </a:cubicBezTo>
                  <a:lnTo>
                    <a:pt x="14190" y="8492"/>
                  </a:lnTo>
                  <a:cubicBezTo>
                    <a:pt x="14190" y="8264"/>
                    <a:pt x="14003" y="8079"/>
                    <a:pt x="13775" y="8079"/>
                  </a:cubicBezTo>
                  <a:lnTo>
                    <a:pt x="12659" y="8079"/>
                  </a:lnTo>
                  <a:lnTo>
                    <a:pt x="12775" y="7161"/>
                  </a:lnTo>
                  <a:cubicBezTo>
                    <a:pt x="12803" y="6914"/>
                    <a:pt x="12613" y="6695"/>
                    <a:pt x="12363" y="6692"/>
                  </a:cubicBezTo>
                  <a:lnTo>
                    <a:pt x="7783" y="6692"/>
                  </a:lnTo>
                  <a:cubicBezTo>
                    <a:pt x="7439" y="6195"/>
                    <a:pt x="6964" y="5808"/>
                    <a:pt x="6411" y="5567"/>
                  </a:cubicBezTo>
                  <a:cubicBezTo>
                    <a:pt x="6936" y="5124"/>
                    <a:pt x="7236" y="4471"/>
                    <a:pt x="7236" y="3784"/>
                  </a:cubicBezTo>
                  <a:lnTo>
                    <a:pt x="7236" y="3646"/>
                  </a:lnTo>
                  <a:lnTo>
                    <a:pt x="7648" y="3646"/>
                  </a:lnTo>
                  <a:cubicBezTo>
                    <a:pt x="7663" y="3648"/>
                    <a:pt x="7677" y="3648"/>
                    <a:pt x="7691" y="3648"/>
                  </a:cubicBezTo>
                  <a:cubicBezTo>
                    <a:pt x="7919" y="3648"/>
                    <a:pt x="8108" y="3463"/>
                    <a:pt x="8108" y="3231"/>
                  </a:cubicBezTo>
                  <a:cubicBezTo>
                    <a:pt x="8108" y="2998"/>
                    <a:pt x="7919" y="2813"/>
                    <a:pt x="7691" y="2813"/>
                  </a:cubicBezTo>
                  <a:cubicBezTo>
                    <a:pt x="7677" y="2813"/>
                    <a:pt x="7663" y="2814"/>
                    <a:pt x="7648" y="2815"/>
                  </a:cubicBezTo>
                  <a:lnTo>
                    <a:pt x="7477" y="2815"/>
                  </a:lnTo>
                  <a:cubicBezTo>
                    <a:pt x="7298" y="1690"/>
                    <a:pt x="6417" y="809"/>
                    <a:pt x="5296" y="628"/>
                  </a:cubicBezTo>
                  <a:lnTo>
                    <a:pt x="5296" y="460"/>
                  </a:lnTo>
                  <a:cubicBezTo>
                    <a:pt x="5318" y="213"/>
                    <a:pt x="5127" y="0"/>
                    <a:pt x="48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34;p29">
            <a:extLst>
              <a:ext uri="{FF2B5EF4-FFF2-40B4-BE49-F238E27FC236}">
                <a16:creationId xmlns:a16="http://schemas.microsoft.com/office/drawing/2014/main" id="{8B5BC729-E7F0-4A8B-A495-4BC83105AF7D}"/>
              </a:ext>
            </a:extLst>
          </p:cNvPr>
          <p:cNvGrpSpPr/>
          <p:nvPr/>
        </p:nvGrpSpPr>
        <p:grpSpPr>
          <a:xfrm>
            <a:off x="6716682" y="1693057"/>
            <a:ext cx="432000" cy="432000"/>
            <a:chOff x="1005350" y="2038025"/>
            <a:chExt cx="354675" cy="354825"/>
          </a:xfrm>
          <a:solidFill>
            <a:srgbClr val="C00000"/>
          </a:solidFill>
        </p:grpSpPr>
        <p:sp>
          <p:nvSpPr>
            <p:cNvPr id="28" name="Google Shape;235;p29">
              <a:extLst>
                <a:ext uri="{FF2B5EF4-FFF2-40B4-BE49-F238E27FC236}">
                  <a16:creationId xmlns:a16="http://schemas.microsoft.com/office/drawing/2014/main" id="{A56A7583-0096-4444-BEC2-6F4D23A948A3}"/>
                </a:ext>
              </a:extLst>
            </p:cNvPr>
            <p:cNvSpPr/>
            <p:nvPr/>
          </p:nvSpPr>
          <p:spPr>
            <a:xfrm>
              <a:off x="1005350" y="2038025"/>
              <a:ext cx="354675" cy="354825"/>
            </a:xfrm>
            <a:custGeom>
              <a:avLst/>
              <a:gdLst/>
              <a:ahLst/>
              <a:cxnLst/>
              <a:rect l="l" t="t" r="r" b="b"/>
              <a:pathLst>
                <a:path w="14187" h="14193" extrusionOk="0">
                  <a:moveTo>
                    <a:pt x="4602" y="2572"/>
                  </a:moveTo>
                  <a:lnTo>
                    <a:pt x="6214" y="3578"/>
                  </a:lnTo>
                  <a:lnTo>
                    <a:pt x="5780" y="4156"/>
                  </a:lnTo>
                  <a:lnTo>
                    <a:pt x="3421" y="4156"/>
                  </a:lnTo>
                  <a:lnTo>
                    <a:pt x="2987" y="3578"/>
                  </a:lnTo>
                  <a:lnTo>
                    <a:pt x="4602" y="2572"/>
                  </a:lnTo>
                  <a:close/>
                  <a:moveTo>
                    <a:pt x="5570" y="4987"/>
                  </a:moveTo>
                  <a:lnTo>
                    <a:pt x="5570" y="6930"/>
                  </a:lnTo>
                  <a:lnTo>
                    <a:pt x="3633" y="6930"/>
                  </a:lnTo>
                  <a:lnTo>
                    <a:pt x="3633" y="4987"/>
                  </a:lnTo>
                  <a:close/>
                  <a:moveTo>
                    <a:pt x="12943" y="835"/>
                  </a:moveTo>
                  <a:cubicBezTo>
                    <a:pt x="13171" y="835"/>
                    <a:pt x="13356" y="1019"/>
                    <a:pt x="13356" y="1247"/>
                  </a:cubicBezTo>
                  <a:lnTo>
                    <a:pt x="13356" y="8592"/>
                  </a:lnTo>
                  <a:lnTo>
                    <a:pt x="831" y="8592"/>
                  </a:lnTo>
                  <a:lnTo>
                    <a:pt x="831" y="1247"/>
                  </a:lnTo>
                  <a:cubicBezTo>
                    <a:pt x="834" y="1019"/>
                    <a:pt x="1018" y="835"/>
                    <a:pt x="1247" y="835"/>
                  </a:cubicBezTo>
                  <a:lnTo>
                    <a:pt x="4186" y="835"/>
                  </a:lnTo>
                  <a:lnTo>
                    <a:pt x="4186" y="1850"/>
                  </a:lnTo>
                  <a:lnTo>
                    <a:pt x="2165" y="3113"/>
                  </a:lnTo>
                  <a:cubicBezTo>
                    <a:pt x="2065" y="3175"/>
                    <a:pt x="1996" y="3275"/>
                    <a:pt x="1978" y="3391"/>
                  </a:cubicBezTo>
                  <a:cubicBezTo>
                    <a:pt x="1953" y="3506"/>
                    <a:pt x="1981" y="3622"/>
                    <a:pt x="2049" y="3716"/>
                  </a:cubicBezTo>
                  <a:lnTo>
                    <a:pt x="2799" y="4712"/>
                  </a:lnTo>
                  <a:lnTo>
                    <a:pt x="2799" y="7349"/>
                  </a:lnTo>
                  <a:cubicBezTo>
                    <a:pt x="2799" y="7577"/>
                    <a:pt x="2987" y="7761"/>
                    <a:pt x="3215" y="7761"/>
                  </a:cubicBezTo>
                  <a:lnTo>
                    <a:pt x="5986" y="7761"/>
                  </a:lnTo>
                  <a:cubicBezTo>
                    <a:pt x="6214" y="7761"/>
                    <a:pt x="6401" y="7577"/>
                    <a:pt x="6401" y="7349"/>
                  </a:cubicBezTo>
                  <a:lnTo>
                    <a:pt x="6401" y="4712"/>
                  </a:lnTo>
                  <a:lnTo>
                    <a:pt x="7151" y="3716"/>
                  </a:lnTo>
                  <a:cubicBezTo>
                    <a:pt x="7220" y="3622"/>
                    <a:pt x="7248" y="3506"/>
                    <a:pt x="7226" y="3391"/>
                  </a:cubicBezTo>
                  <a:cubicBezTo>
                    <a:pt x="7204" y="3275"/>
                    <a:pt x="7135" y="3175"/>
                    <a:pt x="7039" y="3116"/>
                  </a:cubicBezTo>
                  <a:lnTo>
                    <a:pt x="5014" y="1850"/>
                  </a:lnTo>
                  <a:lnTo>
                    <a:pt x="5014" y="835"/>
                  </a:lnTo>
                  <a:close/>
                  <a:moveTo>
                    <a:pt x="13356" y="9426"/>
                  </a:moveTo>
                  <a:lnTo>
                    <a:pt x="13356" y="10117"/>
                  </a:lnTo>
                  <a:cubicBezTo>
                    <a:pt x="13359" y="10345"/>
                    <a:pt x="13171" y="10535"/>
                    <a:pt x="12943" y="10535"/>
                  </a:cubicBezTo>
                  <a:lnTo>
                    <a:pt x="1247" y="10535"/>
                  </a:lnTo>
                  <a:cubicBezTo>
                    <a:pt x="1015" y="10532"/>
                    <a:pt x="831" y="10345"/>
                    <a:pt x="831" y="10117"/>
                  </a:cubicBezTo>
                  <a:lnTo>
                    <a:pt x="831" y="9426"/>
                  </a:lnTo>
                  <a:close/>
                  <a:moveTo>
                    <a:pt x="8619" y="11363"/>
                  </a:moveTo>
                  <a:lnTo>
                    <a:pt x="8619" y="11769"/>
                  </a:lnTo>
                  <a:cubicBezTo>
                    <a:pt x="8616" y="12326"/>
                    <a:pt x="8760" y="12872"/>
                    <a:pt x="9032" y="13356"/>
                  </a:cubicBezTo>
                  <a:lnTo>
                    <a:pt x="5155" y="13356"/>
                  </a:lnTo>
                  <a:cubicBezTo>
                    <a:pt x="5427" y="12872"/>
                    <a:pt x="5570" y="12326"/>
                    <a:pt x="5570" y="11769"/>
                  </a:cubicBezTo>
                  <a:lnTo>
                    <a:pt x="5570" y="11363"/>
                  </a:lnTo>
                  <a:close/>
                  <a:moveTo>
                    <a:pt x="1247" y="1"/>
                  </a:moveTo>
                  <a:cubicBezTo>
                    <a:pt x="559" y="1"/>
                    <a:pt x="0" y="560"/>
                    <a:pt x="0" y="1247"/>
                  </a:cubicBezTo>
                  <a:lnTo>
                    <a:pt x="0" y="10117"/>
                  </a:lnTo>
                  <a:cubicBezTo>
                    <a:pt x="0" y="10804"/>
                    <a:pt x="559" y="11363"/>
                    <a:pt x="1247" y="11363"/>
                  </a:cubicBezTo>
                  <a:lnTo>
                    <a:pt x="4736" y="11363"/>
                  </a:lnTo>
                  <a:lnTo>
                    <a:pt x="4736" y="11769"/>
                  </a:lnTo>
                  <a:cubicBezTo>
                    <a:pt x="4739" y="12351"/>
                    <a:pt x="4527" y="12916"/>
                    <a:pt x="4143" y="13356"/>
                  </a:cubicBezTo>
                  <a:lnTo>
                    <a:pt x="3493" y="13356"/>
                  </a:lnTo>
                  <a:cubicBezTo>
                    <a:pt x="3277" y="13378"/>
                    <a:pt x="3115" y="13560"/>
                    <a:pt x="3115" y="13772"/>
                  </a:cubicBezTo>
                  <a:cubicBezTo>
                    <a:pt x="3115" y="13988"/>
                    <a:pt x="3277" y="14169"/>
                    <a:pt x="3493" y="14191"/>
                  </a:cubicBezTo>
                  <a:lnTo>
                    <a:pt x="10697" y="14191"/>
                  </a:lnTo>
                  <a:cubicBezTo>
                    <a:pt x="10710" y="14192"/>
                    <a:pt x="10722" y="14192"/>
                    <a:pt x="10735" y="14192"/>
                  </a:cubicBezTo>
                  <a:cubicBezTo>
                    <a:pt x="10962" y="14192"/>
                    <a:pt x="11153" y="14006"/>
                    <a:pt x="11153" y="13772"/>
                  </a:cubicBezTo>
                  <a:cubicBezTo>
                    <a:pt x="11153" y="13538"/>
                    <a:pt x="10962" y="13355"/>
                    <a:pt x="10735" y="13355"/>
                  </a:cubicBezTo>
                  <a:cubicBezTo>
                    <a:pt x="10722" y="13355"/>
                    <a:pt x="10710" y="13355"/>
                    <a:pt x="10697" y="13356"/>
                  </a:cubicBezTo>
                  <a:lnTo>
                    <a:pt x="10047" y="13356"/>
                  </a:lnTo>
                  <a:cubicBezTo>
                    <a:pt x="9663" y="12919"/>
                    <a:pt x="9450" y="12354"/>
                    <a:pt x="9450" y="11769"/>
                  </a:cubicBezTo>
                  <a:lnTo>
                    <a:pt x="9450" y="11363"/>
                  </a:lnTo>
                  <a:lnTo>
                    <a:pt x="12943" y="11363"/>
                  </a:lnTo>
                  <a:cubicBezTo>
                    <a:pt x="13631" y="11363"/>
                    <a:pt x="14187" y="10804"/>
                    <a:pt x="14187" y="10117"/>
                  </a:cubicBezTo>
                  <a:lnTo>
                    <a:pt x="14187" y="1247"/>
                  </a:lnTo>
                  <a:cubicBezTo>
                    <a:pt x="14187" y="560"/>
                    <a:pt x="13631" y="1"/>
                    <a:pt x="129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36;p29">
              <a:extLst>
                <a:ext uri="{FF2B5EF4-FFF2-40B4-BE49-F238E27FC236}">
                  <a16:creationId xmlns:a16="http://schemas.microsoft.com/office/drawing/2014/main" id="{A2F27208-F324-4E8A-82CD-E826E368730E}"/>
                </a:ext>
              </a:extLst>
            </p:cNvPr>
            <p:cNvSpPr/>
            <p:nvPr/>
          </p:nvSpPr>
          <p:spPr>
            <a:xfrm>
              <a:off x="1249400" y="2086625"/>
              <a:ext cx="67425" cy="20800"/>
            </a:xfrm>
            <a:custGeom>
              <a:avLst/>
              <a:gdLst/>
              <a:ahLst/>
              <a:cxnLst/>
              <a:rect l="l" t="t" r="r" b="b"/>
              <a:pathLst>
                <a:path w="2697" h="832" extrusionOk="0">
                  <a:moveTo>
                    <a:pt x="379" y="0"/>
                  </a:moveTo>
                  <a:cubicBezTo>
                    <a:pt x="166" y="19"/>
                    <a:pt x="1" y="200"/>
                    <a:pt x="1" y="416"/>
                  </a:cubicBezTo>
                  <a:cubicBezTo>
                    <a:pt x="1" y="628"/>
                    <a:pt x="166" y="809"/>
                    <a:pt x="379" y="831"/>
                  </a:cubicBezTo>
                  <a:lnTo>
                    <a:pt x="2319" y="831"/>
                  </a:lnTo>
                  <a:cubicBezTo>
                    <a:pt x="2535" y="809"/>
                    <a:pt x="2697" y="628"/>
                    <a:pt x="2697" y="416"/>
                  </a:cubicBezTo>
                  <a:cubicBezTo>
                    <a:pt x="2697" y="200"/>
                    <a:pt x="2535" y="19"/>
                    <a:pt x="2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37;p29">
              <a:extLst>
                <a:ext uri="{FF2B5EF4-FFF2-40B4-BE49-F238E27FC236}">
                  <a16:creationId xmlns:a16="http://schemas.microsoft.com/office/drawing/2014/main" id="{FB51B70D-3821-47A8-AFDC-BE9D84410DC7}"/>
                </a:ext>
              </a:extLst>
            </p:cNvPr>
            <p:cNvSpPr/>
            <p:nvPr/>
          </p:nvSpPr>
          <p:spPr>
            <a:xfrm>
              <a:off x="1206925" y="2086625"/>
              <a:ext cx="20725" cy="20725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416" y="0"/>
                  </a:moveTo>
                  <a:cubicBezTo>
                    <a:pt x="188" y="0"/>
                    <a:pt x="0" y="184"/>
                    <a:pt x="0" y="413"/>
                  </a:cubicBezTo>
                  <a:cubicBezTo>
                    <a:pt x="0" y="641"/>
                    <a:pt x="188" y="828"/>
                    <a:pt x="416" y="828"/>
                  </a:cubicBezTo>
                  <a:cubicBezTo>
                    <a:pt x="644" y="828"/>
                    <a:pt x="828" y="641"/>
                    <a:pt x="828" y="413"/>
                  </a:cubicBezTo>
                  <a:cubicBezTo>
                    <a:pt x="828" y="184"/>
                    <a:pt x="644" y="0"/>
                    <a:pt x="4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38;p29">
              <a:extLst>
                <a:ext uri="{FF2B5EF4-FFF2-40B4-BE49-F238E27FC236}">
                  <a16:creationId xmlns:a16="http://schemas.microsoft.com/office/drawing/2014/main" id="{35D3634D-28F0-4779-81C2-C7EA618CDE2C}"/>
                </a:ext>
              </a:extLst>
            </p:cNvPr>
            <p:cNvSpPr/>
            <p:nvPr/>
          </p:nvSpPr>
          <p:spPr>
            <a:xfrm>
              <a:off x="1206925" y="2128175"/>
              <a:ext cx="20725" cy="20725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416" y="0"/>
                  </a:moveTo>
                  <a:cubicBezTo>
                    <a:pt x="188" y="0"/>
                    <a:pt x="0" y="184"/>
                    <a:pt x="0" y="416"/>
                  </a:cubicBezTo>
                  <a:cubicBezTo>
                    <a:pt x="0" y="644"/>
                    <a:pt x="188" y="828"/>
                    <a:pt x="416" y="828"/>
                  </a:cubicBezTo>
                  <a:cubicBezTo>
                    <a:pt x="644" y="828"/>
                    <a:pt x="828" y="644"/>
                    <a:pt x="828" y="416"/>
                  </a:cubicBezTo>
                  <a:cubicBezTo>
                    <a:pt x="828" y="184"/>
                    <a:pt x="644" y="0"/>
                    <a:pt x="4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39;p29">
              <a:extLst>
                <a:ext uri="{FF2B5EF4-FFF2-40B4-BE49-F238E27FC236}">
                  <a16:creationId xmlns:a16="http://schemas.microsoft.com/office/drawing/2014/main" id="{5A48EC77-4FD2-4C51-B4C2-8F5597D65FA9}"/>
                </a:ext>
              </a:extLst>
            </p:cNvPr>
            <p:cNvSpPr/>
            <p:nvPr/>
          </p:nvSpPr>
          <p:spPr>
            <a:xfrm>
              <a:off x="1206925" y="2169725"/>
              <a:ext cx="20725" cy="20725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416" y="0"/>
                  </a:moveTo>
                  <a:cubicBezTo>
                    <a:pt x="188" y="0"/>
                    <a:pt x="0" y="188"/>
                    <a:pt x="0" y="416"/>
                  </a:cubicBezTo>
                  <a:cubicBezTo>
                    <a:pt x="0" y="644"/>
                    <a:pt x="188" y="828"/>
                    <a:pt x="416" y="828"/>
                  </a:cubicBezTo>
                  <a:cubicBezTo>
                    <a:pt x="644" y="828"/>
                    <a:pt x="828" y="644"/>
                    <a:pt x="828" y="416"/>
                  </a:cubicBezTo>
                  <a:cubicBezTo>
                    <a:pt x="828" y="188"/>
                    <a:pt x="644" y="0"/>
                    <a:pt x="4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40;p29">
              <a:extLst>
                <a:ext uri="{FF2B5EF4-FFF2-40B4-BE49-F238E27FC236}">
                  <a16:creationId xmlns:a16="http://schemas.microsoft.com/office/drawing/2014/main" id="{1A5E17B3-FC1B-4C24-9C99-4453A21E00E4}"/>
                </a:ext>
              </a:extLst>
            </p:cNvPr>
            <p:cNvSpPr/>
            <p:nvPr/>
          </p:nvSpPr>
          <p:spPr>
            <a:xfrm>
              <a:off x="1206925" y="2211350"/>
              <a:ext cx="20725" cy="20725"/>
            </a:xfrm>
            <a:custGeom>
              <a:avLst/>
              <a:gdLst/>
              <a:ahLst/>
              <a:cxnLst/>
              <a:rect l="l" t="t" r="r" b="b"/>
              <a:pathLst>
                <a:path w="829" h="829" extrusionOk="0">
                  <a:moveTo>
                    <a:pt x="416" y="0"/>
                  </a:moveTo>
                  <a:cubicBezTo>
                    <a:pt x="188" y="0"/>
                    <a:pt x="0" y="185"/>
                    <a:pt x="0" y="416"/>
                  </a:cubicBezTo>
                  <a:cubicBezTo>
                    <a:pt x="0" y="644"/>
                    <a:pt x="188" y="828"/>
                    <a:pt x="416" y="828"/>
                  </a:cubicBezTo>
                  <a:cubicBezTo>
                    <a:pt x="644" y="828"/>
                    <a:pt x="828" y="644"/>
                    <a:pt x="828" y="416"/>
                  </a:cubicBezTo>
                  <a:cubicBezTo>
                    <a:pt x="828" y="185"/>
                    <a:pt x="644" y="0"/>
                    <a:pt x="4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41;p29">
              <a:extLst>
                <a:ext uri="{FF2B5EF4-FFF2-40B4-BE49-F238E27FC236}">
                  <a16:creationId xmlns:a16="http://schemas.microsoft.com/office/drawing/2014/main" id="{946D15BD-18C4-49ED-B4E6-DAB652AD0B71}"/>
                </a:ext>
              </a:extLst>
            </p:cNvPr>
            <p:cNvSpPr/>
            <p:nvPr/>
          </p:nvSpPr>
          <p:spPr>
            <a:xfrm>
              <a:off x="1248550" y="2128175"/>
              <a:ext cx="69225" cy="20725"/>
            </a:xfrm>
            <a:custGeom>
              <a:avLst/>
              <a:gdLst/>
              <a:ahLst/>
              <a:cxnLst/>
              <a:rect l="l" t="t" r="r" b="b"/>
              <a:pathLst>
                <a:path w="2769" h="829" extrusionOk="0">
                  <a:moveTo>
                    <a:pt x="413" y="0"/>
                  </a:moveTo>
                  <a:cubicBezTo>
                    <a:pt x="185" y="0"/>
                    <a:pt x="0" y="184"/>
                    <a:pt x="0" y="416"/>
                  </a:cubicBezTo>
                  <a:cubicBezTo>
                    <a:pt x="0" y="644"/>
                    <a:pt x="185" y="828"/>
                    <a:pt x="413" y="828"/>
                  </a:cubicBezTo>
                  <a:lnTo>
                    <a:pt x="2353" y="828"/>
                  </a:lnTo>
                  <a:cubicBezTo>
                    <a:pt x="2584" y="828"/>
                    <a:pt x="2768" y="644"/>
                    <a:pt x="2768" y="416"/>
                  </a:cubicBezTo>
                  <a:cubicBezTo>
                    <a:pt x="2768" y="184"/>
                    <a:pt x="2584" y="0"/>
                    <a:pt x="23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42;p29">
              <a:extLst>
                <a:ext uri="{FF2B5EF4-FFF2-40B4-BE49-F238E27FC236}">
                  <a16:creationId xmlns:a16="http://schemas.microsoft.com/office/drawing/2014/main" id="{CFBEF2DF-C93A-4B52-AA84-EED568DD9C49}"/>
                </a:ext>
              </a:extLst>
            </p:cNvPr>
            <p:cNvSpPr/>
            <p:nvPr/>
          </p:nvSpPr>
          <p:spPr>
            <a:xfrm>
              <a:off x="1249400" y="2169650"/>
              <a:ext cx="67425" cy="20875"/>
            </a:xfrm>
            <a:custGeom>
              <a:avLst/>
              <a:gdLst/>
              <a:ahLst/>
              <a:cxnLst/>
              <a:rect l="l" t="t" r="r" b="b"/>
              <a:pathLst>
                <a:path w="2697" h="835" extrusionOk="0">
                  <a:moveTo>
                    <a:pt x="379" y="0"/>
                  </a:moveTo>
                  <a:cubicBezTo>
                    <a:pt x="166" y="22"/>
                    <a:pt x="1" y="203"/>
                    <a:pt x="1" y="416"/>
                  </a:cubicBezTo>
                  <a:cubicBezTo>
                    <a:pt x="1" y="631"/>
                    <a:pt x="166" y="812"/>
                    <a:pt x="379" y="834"/>
                  </a:cubicBezTo>
                  <a:lnTo>
                    <a:pt x="2319" y="834"/>
                  </a:lnTo>
                  <a:cubicBezTo>
                    <a:pt x="2535" y="812"/>
                    <a:pt x="2697" y="631"/>
                    <a:pt x="2697" y="416"/>
                  </a:cubicBezTo>
                  <a:cubicBezTo>
                    <a:pt x="2697" y="203"/>
                    <a:pt x="2535" y="22"/>
                    <a:pt x="2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3;p29">
              <a:extLst>
                <a:ext uri="{FF2B5EF4-FFF2-40B4-BE49-F238E27FC236}">
                  <a16:creationId xmlns:a16="http://schemas.microsoft.com/office/drawing/2014/main" id="{E0AE09FD-22D3-42BD-A785-DCD7FFD96D6A}"/>
                </a:ext>
              </a:extLst>
            </p:cNvPr>
            <p:cNvSpPr/>
            <p:nvPr/>
          </p:nvSpPr>
          <p:spPr>
            <a:xfrm>
              <a:off x="1249400" y="2211275"/>
              <a:ext cx="67425" cy="20800"/>
            </a:xfrm>
            <a:custGeom>
              <a:avLst/>
              <a:gdLst/>
              <a:ahLst/>
              <a:cxnLst/>
              <a:rect l="l" t="t" r="r" b="b"/>
              <a:pathLst>
                <a:path w="2697" h="832" extrusionOk="0">
                  <a:moveTo>
                    <a:pt x="379" y="0"/>
                  </a:moveTo>
                  <a:cubicBezTo>
                    <a:pt x="166" y="19"/>
                    <a:pt x="1" y="200"/>
                    <a:pt x="1" y="416"/>
                  </a:cubicBezTo>
                  <a:cubicBezTo>
                    <a:pt x="1" y="631"/>
                    <a:pt x="166" y="809"/>
                    <a:pt x="379" y="831"/>
                  </a:cubicBezTo>
                  <a:lnTo>
                    <a:pt x="2319" y="831"/>
                  </a:lnTo>
                  <a:cubicBezTo>
                    <a:pt x="2535" y="809"/>
                    <a:pt x="2697" y="631"/>
                    <a:pt x="2697" y="416"/>
                  </a:cubicBezTo>
                  <a:cubicBezTo>
                    <a:pt x="2697" y="200"/>
                    <a:pt x="2535" y="19"/>
                    <a:pt x="2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CF9C552E-F0D9-47D6-8208-7571802AE1AD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49394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73B104A3-5D9F-47EF-A800-41CC618AE159}"/>
              </a:ext>
            </a:extLst>
          </p:cNvPr>
          <p:cNvCxnSpPr>
            <a:cxnSpLocks/>
          </p:cNvCxnSpPr>
          <p:nvPr/>
        </p:nvCxnSpPr>
        <p:spPr>
          <a:xfrm>
            <a:off x="965200" y="743643"/>
            <a:ext cx="4788000" cy="0"/>
          </a:xfrm>
          <a:prstGeom prst="line">
            <a:avLst/>
          </a:prstGeom>
          <a:ln w="57150">
            <a:solidFill>
              <a:srgbClr val="A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C2238179-9950-4F67-BED6-2A3DA5FC188D}"/>
              </a:ext>
            </a:extLst>
          </p:cNvPr>
          <p:cNvSpPr txBox="1"/>
          <p:nvPr/>
        </p:nvSpPr>
        <p:spPr>
          <a:xfrm>
            <a:off x="813687" y="164418"/>
            <a:ext cx="519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資料結構說明 </a:t>
            </a:r>
            <a:r>
              <a:rPr lang="en-US" altLang="zh-TW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3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客戶資料集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1E9121E-2088-4288-AD86-E58668D91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827896"/>
              </p:ext>
            </p:extLst>
          </p:nvPr>
        </p:nvGraphicFramePr>
        <p:xfrm>
          <a:off x="939799" y="956263"/>
          <a:ext cx="10312401" cy="5598656"/>
        </p:xfrm>
        <a:graphic>
          <a:graphicData uri="http://schemas.openxmlformats.org/drawingml/2006/table">
            <a:tbl>
              <a:tblPr/>
              <a:tblGrid>
                <a:gridCol w="625820">
                  <a:extLst>
                    <a:ext uri="{9D8B030D-6E8A-4147-A177-3AD203B41FA5}">
                      <a16:colId xmlns:a16="http://schemas.microsoft.com/office/drawing/2014/main" val="1039925751"/>
                    </a:ext>
                  </a:extLst>
                </a:gridCol>
                <a:gridCol w="663919">
                  <a:extLst>
                    <a:ext uri="{9D8B030D-6E8A-4147-A177-3AD203B41FA5}">
                      <a16:colId xmlns:a16="http://schemas.microsoft.com/office/drawing/2014/main" val="3318559178"/>
                    </a:ext>
                  </a:extLst>
                </a:gridCol>
                <a:gridCol w="1493819">
                  <a:extLst>
                    <a:ext uri="{9D8B030D-6E8A-4147-A177-3AD203B41FA5}">
                      <a16:colId xmlns:a16="http://schemas.microsoft.com/office/drawing/2014/main" val="745566658"/>
                    </a:ext>
                  </a:extLst>
                </a:gridCol>
                <a:gridCol w="1701294">
                  <a:extLst>
                    <a:ext uri="{9D8B030D-6E8A-4147-A177-3AD203B41FA5}">
                      <a16:colId xmlns:a16="http://schemas.microsoft.com/office/drawing/2014/main" val="836945153"/>
                    </a:ext>
                  </a:extLst>
                </a:gridCol>
                <a:gridCol w="2136990">
                  <a:extLst>
                    <a:ext uri="{9D8B030D-6E8A-4147-A177-3AD203B41FA5}">
                      <a16:colId xmlns:a16="http://schemas.microsoft.com/office/drawing/2014/main" val="3670033672"/>
                    </a:ext>
                  </a:extLst>
                </a:gridCol>
                <a:gridCol w="1120363">
                  <a:extLst>
                    <a:ext uri="{9D8B030D-6E8A-4147-A177-3AD203B41FA5}">
                      <a16:colId xmlns:a16="http://schemas.microsoft.com/office/drawing/2014/main" val="2436754262"/>
                    </a:ext>
                  </a:extLst>
                </a:gridCol>
                <a:gridCol w="2570196">
                  <a:extLst>
                    <a:ext uri="{9D8B030D-6E8A-4147-A177-3AD203B41FA5}">
                      <a16:colId xmlns:a16="http://schemas.microsoft.com/office/drawing/2014/main" val="409293397"/>
                    </a:ext>
                  </a:extLst>
                </a:gridCol>
              </a:tblGrid>
              <a:tr h="344666">
                <a:tc rowSpan="22">
                  <a:txBody>
                    <a:bodyPr/>
                    <a:lstStyle/>
                    <a:p>
                      <a:pPr algn="ctr" fontAlgn="ctr"/>
                      <a:r>
                        <a:rPr lang="zh-TW" altLang="en-US" sz="2400" b="0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客</a:t>
                      </a:r>
                      <a:endParaRPr lang="en-US" altLang="zh-TW" sz="2400" b="0" i="0" u="none" strike="noStrike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ctr" fontAlgn="ctr"/>
                      <a:r>
                        <a:rPr lang="zh-TW" altLang="en-US" sz="2400" b="0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戶</a:t>
                      </a:r>
                      <a:endParaRPr lang="en-US" altLang="zh-TW" sz="2400" b="0" i="0" u="none" strike="noStrike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ctr" fontAlgn="ctr"/>
                      <a:r>
                        <a:rPr lang="zh-TW" altLang="en-US" sz="2400" b="0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資</a:t>
                      </a:r>
                      <a:endParaRPr lang="en-US" altLang="zh-TW" sz="2400" b="0" i="0" u="none" strike="noStrike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ctr" fontAlgn="ctr"/>
                      <a:r>
                        <a:rPr lang="zh-TW" altLang="en-US" sz="2400" b="0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料</a:t>
                      </a:r>
                      <a:endParaRPr lang="en-US" altLang="zh-TW" sz="2400" b="0" i="0" u="none" strike="noStrike" dirty="0">
                        <a:solidFill>
                          <a:srgbClr val="C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ctr" fontAlgn="ctr"/>
                      <a:r>
                        <a:rPr lang="zh-TW" altLang="en-US" sz="2400" b="0" i="0" u="none" strike="noStrike" dirty="0">
                          <a:solidFill>
                            <a:srgbClr val="C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集</a:t>
                      </a:r>
                    </a:p>
                  </a:txBody>
                  <a:tcPr marL="0" marR="5817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項次</a:t>
                      </a:r>
                    </a:p>
                  </a:txBody>
                  <a:tcPr marL="0" marR="5817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標籤分類</a:t>
                      </a:r>
                      <a:r>
                        <a:rPr lang="en-US" altLang="zh-TW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0" marR="5817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標籤分類</a:t>
                      </a:r>
                      <a:r>
                        <a:rPr lang="en-US" altLang="zh-TW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5817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標籤名稱</a:t>
                      </a:r>
                    </a:p>
                  </a:txBody>
                  <a:tcPr marL="0" marR="5817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標籤人數</a:t>
                      </a:r>
                    </a:p>
                  </a:txBody>
                  <a:tcPr marL="0" marR="5817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參考值</a:t>
                      </a:r>
                    </a:p>
                  </a:txBody>
                  <a:tcPr marL="0" marR="5817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772540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基本類別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基本類別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性別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女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0343962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基本類別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年齡區間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60-69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8896131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基本類別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星座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天蠍座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3974517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基本類別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居住縣市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台北市文山區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28826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基本類別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會員等級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</a:t>
                      </a:r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級會員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6624548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基本類別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會員年資分組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年以上</a:t>
                      </a:r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-15</a:t>
                      </a:r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年以下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3455934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基本類別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職業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36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退休族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8783883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保健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保健功效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可推薦商品類別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體重管理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3592705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高健康意識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是否有高健康意識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93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2323053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網路瀏覽行為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保健瀏覽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13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體重管理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1594091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宗教商品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宗教風水偏好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有無宗教商品偏好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56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2644761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旅遊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旅遊偏好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旅遊國家偏好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63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日韓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3163675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13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旅遊偏好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有無旅遊偏好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63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1942161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14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生活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生活用品偏好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有無生活用品偏好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97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1403552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15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美容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美容偏好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有無美容偏好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01548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16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美容偏好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美妝保養類型偏好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71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護膚</a:t>
                      </a: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SPA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2650774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17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食品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食品偏好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有無食品偏好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98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8858482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飲食習慣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是否曾買過素食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14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5383016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飲食習慣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是否為素食者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43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1867022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寵物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寵物偏好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有無養寵物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66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有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1822932"/>
                  </a:ext>
                </a:extLst>
              </a:tr>
              <a:tr h="243668">
                <a:tc vMerge="1">
                  <a:txBody>
                    <a:bodyPr/>
                    <a:lstStyle/>
                    <a:p>
                      <a:pPr algn="ctr" fontAlgn="ctr"/>
                      <a:endParaRPr lang="en-US" altLang="zh-TW" sz="16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21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寵物偏好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寵物類型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</a:t>
                      </a:r>
                    </a:p>
                  </a:txBody>
                  <a:tcPr marL="108000" marR="108000" marT="581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狗</a:t>
                      </a:r>
                    </a:p>
                  </a:txBody>
                  <a:tcPr marL="108000" marR="10800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6142790"/>
                  </a:ext>
                </a:extLst>
              </a:tr>
            </a:tbl>
          </a:graphicData>
        </a:graphic>
      </p:graphicFrame>
      <p:sp>
        <p:nvSpPr>
          <p:cNvPr id="59" name="Google Shape;173;p28">
            <a:extLst>
              <a:ext uri="{FF2B5EF4-FFF2-40B4-BE49-F238E27FC236}">
                <a16:creationId xmlns:a16="http://schemas.microsoft.com/office/drawing/2014/main" id="{6E92E0BE-3263-4C07-82A8-43170860AD9C}"/>
              </a:ext>
            </a:extLst>
          </p:cNvPr>
          <p:cNvSpPr/>
          <p:nvPr/>
        </p:nvSpPr>
        <p:spPr>
          <a:xfrm>
            <a:off x="340730" y="275643"/>
            <a:ext cx="468000" cy="468000"/>
          </a:xfrm>
          <a:custGeom>
            <a:avLst/>
            <a:gdLst/>
            <a:ahLst/>
            <a:cxnLst/>
            <a:rect l="l" t="t" r="r" b="b"/>
            <a:pathLst>
              <a:path w="14194" h="14176" extrusionOk="0">
                <a:moveTo>
                  <a:pt x="3883" y="1476"/>
                </a:moveTo>
                <a:cubicBezTo>
                  <a:pt x="4546" y="1635"/>
                  <a:pt x="5061" y="2150"/>
                  <a:pt x="5217" y="2816"/>
                </a:cubicBezTo>
                <a:lnTo>
                  <a:pt x="1715" y="2816"/>
                </a:lnTo>
                <a:cubicBezTo>
                  <a:pt x="1872" y="2150"/>
                  <a:pt x="2390" y="1635"/>
                  <a:pt x="3049" y="1476"/>
                </a:cubicBezTo>
                <a:lnTo>
                  <a:pt x="3049" y="1566"/>
                </a:lnTo>
                <a:cubicBezTo>
                  <a:pt x="3027" y="1810"/>
                  <a:pt x="3221" y="2022"/>
                  <a:pt x="3468" y="2022"/>
                </a:cubicBezTo>
                <a:cubicBezTo>
                  <a:pt x="3715" y="2022"/>
                  <a:pt x="3905" y="1810"/>
                  <a:pt x="3883" y="1566"/>
                </a:cubicBezTo>
                <a:lnTo>
                  <a:pt x="3883" y="1476"/>
                </a:lnTo>
                <a:close/>
                <a:moveTo>
                  <a:pt x="11144" y="1476"/>
                </a:moveTo>
                <a:cubicBezTo>
                  <a:pt x="11803" y="1635"/>
                  <a:pt x="12322" y="2153"/>
                  <a:pt x="12481" y="2816"/>
                </a:cubicBezTo>
                <a:lnTo>
                  <a:pt x="8976" y="2816"/>
                </a:lnTo>
                <a:cubicBezTo>
                  <a:pt x="9132" y="2150"/>
                  <a:pt x="9647" y="1635"/>
                  <a:pt x="10310" y="1476"/>
                </a:cubicBezTo>
                <a:lnTo>
                  <a:pt x="10310" y="1566"/>
                </a:lnTo>
                <a:cubicBezTo>
                  <a:pt x="10288" y="1810"/>
                  <a:pt x="10478" y="2022"/>
                  <a:pt x="10725" y="2022"/>
                </a:cubicBezTo>
                <a:cubicBezTo>
                  <a:pt x="10972" y="2022"/>
                  <a:pt x="11166" y="1810"/>
                  <a:pt x="11144" y="1566"/>
                </a:cubicBezTo>
                <a:lnTo>
                  <a:pt x="11144" y="1476"/>
                </a:lnTo>
                <a:close/>
                <a:moveTo>
                  <a:pt x="4993" y="3647"/>
                </a:moveTo>
                <a:lnTo>
                  <a:pt x="4993" y="3784"/>
                </a:lnTo>
                <a:cubicBezTo>
                  <a:pt x="4952" y="4593"/>
                  <a:pt x="4280" y="5234"/>
                  <a:pt x="3468" y="5234"/>
                </a:cubicBezTo>
                <a:cubicBezTo>
                  <a:pt x="2653" y="5234"/>
                  <a:pt x="1984" y="4593"/>
                  <a:pt x="1940" y="3784"/>
                </a:cubicBezTo>
                <a:lnTo>
                  <a:pt x="1940" y="3647"/>
                </a:lnTo>
                <a:close/>
                <a:moveTo>
                  <a:pt x="12250" y="3647"/>
                </a:moveTo>
                <a:lnTo>
                  <a:pt x="12250" y="3784"/>
                </a:lnTo>
                <a:cubicBezTo>
                  <a:pt x="12209" y="4593"/>
                  <a:pt x="11541" y="5234"/>
                  <a:pt x="10725" y="5234"/>
                </a:cubicBezTo>
                <a:cubicBezTo>
                  <a:pt x="9913" y="5234"/>
                  <a:pt x="9241" y="4593"/>
                  <a:pt x="9201" y="3784"/>
                </a:cubicBezTo>
                <a:lnTo>
                  <a:pt x="9201" y="3647"/>
                </a:lnTo>
                <a:close/>
                <a:moveTo>
                  <a:pt x="7514" y="6743"/>
                </a:moveTo>
                <a:cubicBezTo>
                  <a:pt x="8176" y="6902"/>
                  <a:pt x="8691" y="7418"/>
                  <a:pt x="8851" y="8080"/>
                </a:cubicBezTo>
                <a:lnTo>
                  <a:pt x="5342" y="8080"/>
                </a:lnTo>
                <a:cubicBezTo>
                  <a:pt x="5502" y="7418"/>
                  <a:pt x="6020" y="6899"/>
                  <a:pt x="6683" y="6743"/>
                </a:cubicBezTo>
                <a:lnTo>
                  <a:pt x="6683" y="6833"/>
                </a:lnTo>
                <a:cubicBezTo>
                  <a:pt x="6683" y="7061"/>
                  <a:pt x="6867" y="7246"/>
                  <a:pt x="7095" y="7246"/>
                </a:cubicBezTo>
                <a:cubicBezTo>
                  <a:pt x="7326" y="7246"/>
                  <a:pt x="7514" y="7061"/>
                  <a:pt x="7514" y="6833"/>
                </a:cubicBezTo>
                <a:lnTo>
                  <a:pt x="7514" y="6743"/>
                </a:lnTo>
                <a:close/>
                <a:moveTo>
                  <a:pt x="8620" y="8911"/>
                </a:moveTo>
                <a:lnTo>
                  <a:pt x="8620" y="9048"/>
                </a:lnTo>
                <a:cubicBezTo>
                  <a:pt x="8620" y="9889"/>
                  <a:pt x="7939" y="10570"/>
                  <a:pt x="7095" y="10570"/>
                </a:cubicBezTo>
                <a:cubicBezTo>
                  <a:pt x="6255" y="10570"/>
                  <a:pt x="5574" y="9889"/>
                  <a:pt x="5574" y="9048"/>
                </a:cubicBezTo>
                <a:lnTo>
                  <a:pt x="5574" y="8911"/>
                </a:lnTo>
                <a:close/>
                <a:moveTo>
                  <a:pt x="3743" y="6137"/>
                </a:moveTo>
                <a:cubicBezTo>
                  <a:pt x="4277" y="6140"/>
                  <a:pt x="4796" y="6321"/>
                  <a:pt x="5214" y="6652"/>
                </a:cubicBezTo>
                <a:cubicBezTo>
                  <a:pt x="4833" y="7043"/>
                  <a:pt x="4583" y="7539"/>
                  <a:pt x="4496" y="8080"/>
                </a:cubicBezTo>
                <a:lnTo>
                  <a:pt x="4324" y="8080"/>
                </a:lnTo>
                <a:cubicBezTo>
                  <a:pt x="4108" y="8099"/>
                  <a:pt x="3946" y="8280"/>
                  <a:pt x="3946" y="8495"/>
                </a:cubicBezTo>
                <a:cubicBezTo>
                  <a:pt x="3946" y="8708"/>
                  <a:pt x="4108" y="8889"/>
                  <a:pt x="4324" y="8911"/>
                </a:cubicBezTo>
                <a:lnTo>
                  <a:pt x="4743" y="8911"/>
                </a:lnTo>
                <a:lnTo>
                  <a:pt x="4743" y="9048"/>
                </a:lnTo>
                <a:cubicBezTo>
                  <a:pt x="4743" y="9608"/>
                  <a:pt x="4939" y="10148"/>
                  <a:pt x="5305" y="10573"/>
                </a:cubicBezTo>
                <a:lnTo>
                  <a:pt x="834" y="10573"/>
                </a:lnTo>
                <a:lnTo>
                  <a:pt x="834" y="8355"/>
                </a:lnTo>
                <a:cubicBezTo>
                  <a:pt x="834" y="7130"/>
                  <a:pt x="1828" y="6140"/>
                  <a:pt x="3052" y="6137"/>
                </a:cubicBezTo>
                <a:close/>
                <a:moveTo>
                  <a:pt x="11144" y="6137"/>
                </a:moveTo>
                <a:cubicBezTo>
                  <a:pt x="12365" y="6140"/>
                  <a:pt x="13359" y="7130"/>
                  <a:pt x="13362" y="8355"/>
                </a:cubicBezTo>
                <a:lnTo>
                  <a:pt x="13359" y="10573"/>
                </a:lnTo>
                <a:lnTo>
                  <a:pt x="8888" y="10573"/>
                </a:lnTo>
                <a:cubicBezTo>
                  <a:pt x="9254" y="10148"/>
                  <a:pt x="9451" y="9608"/>
                  <a:pt x="9451" y="9048"/>
                </a:cubicBezTo>
                <a:lnTo>
                  <a:pt x="9451" y="8911"/>
                </a:lnTo>
                <a:lnTo>
                  <a:pt x="9869" y="8911"/>
                </a:lnTo>
                <a:cubicBezTo>
                  <a:pt x="10085" y="8889"/>
                  <a:pt x="10247" y="8708"/>
                  <a:pt x="10247" y="8495"/>
                </a:cubicBezTo>
                <a:cubicBezTo>
                  <a:pt x="10247" y="8280"/>
                  <a:pt x="10085" y="8099"/>
                  <a:pt x="9869" y="8080"/>
                </a:cubicBezTo>
                <a:lnTo>
                  <a:pt x="9697" y="8080"/>
                </a:lnTo>
                <a:cubicBezTo>
                  <a:pt x="9610" y="7539"/>
                  <a:pt x="9360" y="7043"/>
                  <a:pt x="8979" y="6652"/>
                </a:cubicBezTo>
                <a:cubicBezTo>
                  <a:pt x="9398" y="6321"/>
                  <a:pt x="9916" y="6140"/>
                  <a:pt x="10450" y="6137"/>
                </a:cubicBezTo>
                <a:close/>
                <a:moveTo>
                  <a:pt x="7373" y="11401"/>
                </a:moveTo>
                <a:cubicBezTo>
                  <a:pt x="8513" y="11404"/>
                  <a:pt x="9491" y="12219"/>
                  <a:pt x="9694" y="13344"/>
                </a:cubicBezTo>
                <a:lnTo>
                  <a:pt x="4499" y="13344"/>
                </a:lnTo>
                <a:cubicBezTo>
                  <a:pt x="4702" y="12219"/>
                  <a:pt x="5680" y="11404"/>
                  <a:pt x="6820" y="11401"/>
                </a:cubicBezTo>
                <a:close/>
                <a:moveTo>
                  <a:pt x="3468" y="1"/>
                </a:moveTo>
                <a:cubicBezTo>
                  <a:pt x="3221" y="1"/>
                  <a:pt x="3027" y="213"/>
                  <a:pt x="3052" y="460"/>
                </a:cubicBezTo>
                <a:lnTo>
                  <a:pt x="3052" y="629"/>
                </a:lnTo>
                <a:cubicBezTo>
                  <a:pt x="1928" y="810"/>
                  <a:pt x="1047" y="1691"/>
                  <a:pt x="869" y="2816"/>
                </a:cubicBezTo>
                <a:lnTo>
                  <a:pt x="697" y="2816"/>
                </a:lnTo>
                <a:cubicBezTo>
                  <a:pt x="682" y="2814"/>
                  <a:pt x="668" y="2814"/>
                  <a:pt x="654" y="2814"/>
                </a:cubicBezTo>
                <a:cubicBezTo>
                  <a:pt x="426" y="2814"/>
                  <a:pt x="238" y="2999"/>
                  <a:pt x="238" y="3231"/>
                </a:cubicBezTo>
                <a:cubicBezTo>
                  <a:pt x="238" y="3465"/>
                  <a:pt x="428" y="3649"/>
                  <a:pt x="658" y="3649"/>
                </a:cubicBezTo>
                <a:cubicBezTo>
                  <a:pt x="671" y="3649"/>
                  <a:pt x="684" y="3648"/>
                  <a:pt x="697" y="3647"/>
                </a:cubicBezTo>
                <a:lnTo>
                  <a:pt x="1109" y="3647"/>
                </a:lnTo>
                <a:lnTo>
                  <a:pt x="1109" y="3784"/>
                </a:lnTo>
                <a:cubicBezTo>
                  <a:pt x="1112" y="4453"/>
                  <a:pt x="1397" y="5090"/>
                  <a:pt x="1897" y="5537"/>
                </a:cubicBezTo>
                <a:cubicBezTo>
                  <a:pt x="750" y="6006"/>
                  <a:pt x="3" y="7118"/>
                  <a:pt x="0" y="8355"/>
                </a:cubicBezTo>
                <a:lnTo>
                  <a:pt x="0" y="10988"/>
                </a:lnTo>
                <a:cubicBezTo>
                  <a:pt x="0" y="11215"/>
                  <a:pt x="185" y="11401"/>
                  <a:pt x="413" y="11401"/>
                </a:cubicBezTo>
                <a:cubicBezTo>
                  <a:pt x="415" y="11401"/>
                  <a:pt x="417" y="11401"/>
                  <a:pt x="419" y="11401"/>
                </a:cubicBezTo>
                <a:lnTo>
                  <a:pt x="4677" y="11401"/>
                </a:lnTo>
                <a:cubicBezTo>
                  <a:pt x="4012" y="12007"/>
                  <a:pt x="3634" y="12863"/>
                  <a:pt x="3634" y="13760"/>
                </a:cubicBezTo>
                <a:cubicBezTo>
                  <a:pt x="3634" y="13991"/>
                  <a:pt x="3821" y="14175"/>
                  <a:pt x="4052" y="14175"/>
                </a:cubicBezTo>
                <a:lnTo>
                  <a:pt x="10147" y="14175"/>
                </a:lnTo>
                <a:cubicBezTo>
                  <a:pt x="10375" y="14172"/>
                  <a:pt x="10560" y="13988"/>
                  <a:pt x="10560" y="13760"/>
                </a:cubicBezTo>
                <a:cubicBezTo>
                  <a:pt x="10560" y="12863"/>
                  <a:pt x="10182" y="12007"/>
                  <a:pt x="9519" y="11401"/>
                </a:cubicBezTo>
                <a:lnTo>
                  <a:pt x="13774" y="11401"/>
                </a:lnTo>
                <a:cubicBezTo>
                  <a:pt x="13776" y="11401"/>
                  <a:pt x="13778" y="11401"/>
                  <a:pt x="13780" y="11401"/>
                </a:cubicBezTo>
                <a:cubicBezTo>
                  <a:pt x="14009" y="11401"/>
                  <a:pt x="14193" y="11215"/>
                  <a:pt x="14193" y="10988"/>
                </a:cubicBezTo>
                <a:lnTo>
                  <a:pt x="14193" y="8355"/>
                </a:lnTo>
                <a:cubicBezTo>
                  <a:pt x="14190" y="7118"/>
                  <a:pt x="13443" y="6006"/>
                  <a:pt x="12300" y="5537"/>
                </a:cubicBezTo>
                <a:cubicBezTo>
                  <a:pt x="12797" y="5090"/>
                  <a:pt x="13081" y="4453"/>
                  <a:pt x="13084" y="3784"/>
                </a:cubicBezTo>
                <a:lnTo>
                  <a:pt x="13084" y="3647"/>
                </a:lnTo>
                <a:lnTo>
                  <a:pt x="13496" y="3647"/>
                </a:lnTo>
                <a:cubicBezTo>
                  <a:pt x="13509" y="3648"/>
                  <a:pt x="13522" y="3649"/>
                  <a:pt x="13535" y="3649"/>
                </a:cubicBezTo>
                <a:cubicBezTo>
                  <a:pt x="13765" y="3649"/>
                  <a:pt x="13956" y="3465"/>
                  <a:pt x="13956" y="3231"/>
                </a:cubicBezTo>
                <a:cubicBezTo>
                  <a:pt x="13956" y="2999"/>
                  <a:pt x="13767" y="2814"/>
                  <a:pt x="13539" y="2814"/>
                </a:cubicBezTo>
                <a:cubicBezTo>
                  <a:pt x="13525" y="2814"/>
                  <a:pt x="13511" y="2814"/>
                  <a:pt x="13496" y="2816"/>
                </a:cubicBezTo>
                <a:lnTo>
                  <a:pt x="13325" y="2816"/>
                </a:lnTo>
                <a:cubicBezTo>
                  <a:pt x="13146" y="1691"/>
                  <a:pt x="12265" y="810"/>
                  <a:pt x="11144" y="629"/>
                </a:cubicBezTo>
                <a:lnTo>
                  <a:pt x="11144" y="460"/>
                </a:lnTo>
                <a:cubicBezTo>
                  <a:pt x="11166" y="213"/>
                  <a:pt x="10972" y="1"/>
                  <a:pt x="10725" y="1"/>
                </a:cubicBezTo>
                <a:cubicBezTo>
                  <a:pt x="10478" y="1"/>
                  <a:pt x="10288" y="213"/>
                  <a:pt x="10310" y="460"/>
                </a:cubicBezTo>
                <a:lnTo>
                  <a:pt x="10310" y="629"/>
                </a:lnTo>
                <a:cubicBezTo>
                  <a:pt x="9188" y="810"/>
                  <a:pt x="8310" y="1691"/>
                  <a:pt x="8129" y="2816"/>
                </a:cubicBezTo>
                <a:lnTo>
                  <a:pt x="7957" y="2816"/>
                </a:lnTo>
                <a:cubicBezTo>
                  <a:pt x="7742" y="2835"/>
                  <a:pt x="7579" y="3016"/>
                  <a:pt x="7579" y="3231"/>
                </a:cubicBezTo>
                <a:cubicBezTo>
                  <a:pt x="7579" y="3444"/>
                  <a:pt x="7742" y="3625"/>
                  <a:pt x="7957" y="3647"/>
                </a:cubicBezTo>
                <a:lnTo>
                  <a:pt x="8373" y="3647"/>
                </a:lnTo>
                <a:lnTo>
                  <a:pt x="8373" y="3784"/>
                </a:lnTo>
                <a:cubicBezTo>
                  <a:pt x="8373" y="4468"/>
                  <a:pt x="8673" y="5118"/>
                  <a:pt x="9191" y="5568"/>
                </a:cubicBezTo>
                <a:cubicBezTo>
                  <a:pt x="8860" y="5709"/>
                  <a:pt x="8554" y="5906"/>
                  <a:pt x="8292" y="6149"/>
                </a:cubicBezTo>
                <a:cubicBezTo>
                  <a:pt x="8048" y="6024"/>
                  <a:pt x="7785" y="5937"/>
                  <a:pt x="7514" y="5896"/>
                </a:cubicBezTo>
                <a:lnTo>
                  <a:pt x="7514" y="5724"/>
                </a:lnTo>
                <a:cubicBezTo>
                  <a:pt x="7539" y="5478"/>
                  <a:pt x="7345" y="5265"/>
                  <a:pt x="7098" y="5265"/>
                </a:cubicBezTo>
                <a:cubicBezTo>
                  <a:pt x="6851" y="5265"/>
                  <a:pt x="6658" y="5478"/>
                  <a:pt x="6683" y="5724"/>
                </a:cubicBezTo>
                <a:lnTo>
                  <a:pt x="6683" y="5896"/>
                </a:lnTo>
                <a:cubicBezTo>
                  <a:pt x="6411" y="5937"/>
                  <a:pt x="6145" y="6024"/>
                  <a:pt x="5902" y="6149"/>
                </a:cubicBezTo>
                <a:cubicBezTo>
                  <a:pt x="5639" y="5906"/>
                  <a:pt x="5333" y="5709"/>
                  <a:pt x="5005" y="5568"/>
                </a:cubicBezTo>
                <a:cubicBezTo>
                  <a:pt x="5524" y="5118"/>
                  <a:pt x="5824" y="4468"/>
                  <a:pt x="5824" y="3784"/>
                </a:cubicBezTo>
                <a:lnTo>
                  <a:pt x="5824" y="3647"/>
                </a:lnTo>
                <a:lnTo>
                  <a:pt x="6239" y="3647"/>
                </a:lnTo>
                <a:cubicBezTo>
                  <a:pt x="6252" y="3648"/>
                  <a:pt x="6265" y="3649"/>
                  <a:pt x="6277" y="3649"/>
                </a:cubicBezTo>
                <a:cubicBezTo>
                  <a:pt x="6504" y="3649"/>
                  <a:pt x="6695" y="3465"/>
                  <a:pt x="6695" y="3231"/>
                </a:cubicBezTo>
                <a:cubicBezTo>
                  <a:pt x="6695" y="2999"/>
                  <a:pt x="6507" y="2814"/>
                  <a:pt x="6281" y="2814"/>
                </a:cubicBezTo>
                <a:cubicBezTo>
                  <a:pt x="6267" y="2814"/>
                  <a:pt x="6253" y="2814"/>
                  <a:pt x="6239" y="2816"/>
                </a:cubicBezTo>
                <a:lnTo>
                  <a:pt x="6067" y="2816"/>
                </a:lnTo>
                <a:cubicBezTo>
                  <a:pt x="5886" y="1691"/>
                  <a:pt x="5005" y="810"/>
                  <a:pt x="3883" y="629"/>
                </a:cubicBezTo>
                <a:lnTo>
                  <a:pt x="3883" y="460"/>
                </a:lnTo>
                <a:cubicBezTo>
                  <a:pt x="3905" y="213"/>
                  <a:pt x="3715" y="1"/>
                  <a:pt x="3468" y="1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DA9953A8-B6E2-4DCF-9446-2E34E94005AA}"/>
              </a:ext>
            </a:extLst>
          </p:cNvPr>
          <p:cNvSpPr txBox="1"/>
          <p:nvPr/>
        </p:nvSpPr>
        <p:spPr>
          <a:xfrm>
            <a:off x="5918200" y="294376"/>
            <a:ext cx="434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筆虛擬客戶資料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B7F39F7-BFBE-48AE-928F-9830317015DD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16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52403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73B104A3-5D9F-47EF-A800-41CC618AE159}"/>
              </a:ext>
            </a:extLst>
          </p:cNvPr>
          <p:cNvCxnSpPr>
            <a:cxnSpLocks/>
          </p:cNvCxnSpPr>
          <p:nvPr/>
        </p:nvCxnSpPr>
        <p:spPr>
          <a:xfrm>
            <a:off x="965200" y="819843"/>
            <a:ext cx="4788000" cy="0"/>
          </a:xfrm>
          <a:prstGeom prst="line">
            <a:avLst/>
          </a:prstGeom>
          <a:ln w="57150">
            <a:solidFill>
              <a:srgbClr val="A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C2238179-9950-4F67-BED6-2A3DA5FC188D}"/>
              </a:ext>
            </a:extLst>
          </p:cNvPr>
          <p:cNvSpPr txBox="1"/>
          <p:nvPr/>
        </p:nvSpPr>
        <p:spPr>
          <a:xfrm>
            <a:off x="813687" y="240618"/>
            <a:ext cx="519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資料結構說明 </a:t>
            </a:r>
            <a:r>
              <a:rPr lang="en-US" altLang="zh-TW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–</a:t>
            </a:r>
            <a:r>
              <a:rPr lang="zh-TW" altLang="en-US" sz="32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3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商品資料集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7C62CB9-9201-4924-AA3D-ACB9AA6708AD}"/>
              </a:ext>
            </a:extLst>
          </p:cNvPr>
          <p:cNvSpPr txBox="1"/>
          <p:nvPr/>
        </p:nvSpPr>
        <p:spPr>
          <a:xfrm>
            <a:off x="5918200" y="370576"/>
            <a:ext cx="59330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共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項推廣商品，實際情境將有上百項商品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4" name="Google Shape;335;p31">
            <a:extLst>
              <a:ext uri="{FF2B5EF4-FFF2-40B4-BE49-F238E27FC236}">
                <a16:creationId xmlns:a16="http://schemas.microsoft.com/office/drawing/2014/main" id="{BBE9134F-1794-4022-AB6A-F3FDD2DFA935}"/>
              </a:ext>
            </a:extLst>
          </p:cNvPr>
          <p:cNvGrpSpPr/>
          <p:nvPr/>
        </p:nvGrpSpPr>
        <p:grpSpPr>
          <a:xfrm>
            <a:off x="289930" y="1334784"/>
            <a:ext cx="1080000" cy="1172400"/>
            <a:chOff x="457200" y="1133300"/>
            <a:chExt cx="1525200" cy="879300"/>
          </a:xfrm>
        </p:grpSpPr>
        <p:sp>
          <p:nvSpPr>
            <p:cNvPr id="16" name="Google Shape;337;p31">
              <a:extLst>
                <a:ext uri="{FF2B5EF4-FFF2-40B4-BE49-F238E27FC236}">
                  <a16:creationId xmlns:a16="http://schemas.microsoft.com/office/drawing/2014/main" id="{6C1ACA4B-D39F-42E8-9EE0-AAAA6BC38E5E}"/>
                </a:ext>
              </a:extLst>
            </p:cNvPr>
            <p:cNvSpPr/>
            <p:nvPr/>
          </p:nvSpPr>
          <p:spPr>
            <a:xfrm>
              <a:off x="457200" y="1133300"/>
              <a:ext cx="1525200" cy="879300"/>
            </a:xfrm>
            <a:prstGeom prst="roundRect">
              <a:avLst>
                <a:gd name="adj" fmla="val 11702"/>
              </a:avLst>
            </a:prstGeom>
            <a:solidFill>
              <a:srgbClr val="FFF3F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240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</p:txBody>
        </p:sp>
        <p:sp>
          <p:nvSpPr>
            <p:cNvPr id="18" name="Google Shape;339;p31">
              <a:extLst>
                <a:ext uri="{FF2B5EF4-FFF2-40B4-BE49-F238E27FC236}">
                  <a16:creationId xmlns:a16="http://schemas.microsoft.com/office/drawing/2014/main" id="{0017F631-B71E-4A45-BF83-F5AD2D24F535}"/>
                </a:ext>
              </a:extLst>
            </p:cNvPr>
            <p:cNvSpPr txBox="1"/>
            <p:nvPr/>
          </p:nvSpPr>
          <p:spPr>
            <a:xfrm>
              <a:off x="457200" y="1254162"/>
              <a:ext cx="1525200" cy="6375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chemeClr val="accent6"/>
                </a:buClr>
                <a:buSzPts val="1100"/>
              </a:pPr>
              <a:r>
                <a:rPr lang="zh-TW" altLang="en-US" sz="24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基本資訊</a:t>
              </a:r>
            </a:p>
          </p:txBody>
        </p:sp>
      </p:grpSp>
      <p:sp>
        <p:nvSpPr>
          <p:cNvPr id="5" name="文字方塊 4">
            <a:extLst>
              <a:ext uri="{FF2B5EF4-FFF2-40B4-BE49-F238E27FC236}">
                <a16:creationId xmlns:a16="http://schemas.microsoft.com/office/drawing/2014/main" id="{29DC7305-AA5E-45E0-8593-7F5F58E423AA}"/>
              </a:ext>
            </a:extLst>
          </p:cNvPr>
          <p:cNvSpPr txBox="1"/>
          <p:nvPr/>
        </p:nvSpPr>
        <p:spPr>
          <a:xfrm>
            <a:off x="1369930" y="1366985"/>
            <a:ext cx="4154495" cy="1215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u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商品名稱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完美動能極孅果膠</a:t>
            </a:r>
            <a:endParaRPr lang="en-US" altLang="zh-TW" sz="2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u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商品類別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體重管理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u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品牌介紹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東森</a:t>
            </a:r>
          </a:p>
        </p:txBody>
      </p:sp>
      <p:grpSp>
        <p:nvGrpSpPr>
          <p:cNvPr id="26" name="Google Shape;335;p31">
            <a:extLst>
              <a:ext uri="{FF2B5EF4-FFF2-40B4-BE49-F238E27FC236}">
                <a16:creationId xmlns:a16="http://schemas.microsoft.com/office/drawing/2014/main" id="{EC3D2F90-765B-4B33-B132-1815261F6C8D}"/>
              </a:ext>
            </a:extLst>
          </p:cNvPr>
          <p:cNvGrpSpPr/>
          <p:nvPr/>
        </p:nvGrpSpPr>
        <p:grpSpPr>
          <a:xfrm>
            <a:off x="5753200" y="1340653"/>
            <a:ext cx="1080000" cy="1172400"/>
            <a:chOff x="457200" y="1133300"/>
            <a:chExt cx="1525200" cy="879300"/>
          </a:xfrm>
        </p:grpSpPr>
        <p:sp>
          <p:nvSpPr>
            <p:cNvPr id="27" name="Google Shape;337;p31">
              <a:extLst>
                <a:ext uri="{FF2B5EF4-FFF2-40B4-BE49-F238E27FC236}">
                  <a16:creationId xmlns:a16="http://schemas.microsoft.com/office/drawing/2014/main" id="{E01F71AE-DD77-4E42-9651-C51587072713}"/>
                </a:ext>
              </a:extLst>
            </p:cNvPr>
            <p:cNvSpPr/>
            <p:nvPr/>
          </p:nvSpPr>
          <p:spPr>
            <a:xfrm>
              <a:off x="457200" y="1133300"/>
              <a:ext cx="1525200" cy="879300"/>
            </a:xfrm>
            <a:prstGeom prst="roundRect">
              <a:avLst>
                <a:gd name="adj" fmla="val 11702"/>
              </a:avLst>
            </a:prstGeom>
            <a:solidFill>
              <a:srgbClr val="FFF3F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240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</p:txBody>
        </p:sp>
        <p:sp>
          <p:nvSpPr>
            <p:cNvPr id="28" name="Google Shape;339;p31">
              <a:extLst>
                <a:ext uri="{FF2B5EF4-FFF2-40B4-BE49-F238E27FC236}">
                  <a16:creationId xmlns:a16="http://schemas.microsoft.com/office/drawing/2014/main" id="{B48423C2-6FFC-4320-9D9A-614FE677C63C}"/>
                </a:ext>
              </a:extLst>
            </p:cNvPr>
            <p:cNvSpPr txBox="1"/>
            <p:nvPr/>
          </p:nvSpPr>
          <p:spPr>
            <a:xfrm>
              <a:off x="457200" y="1254162"/>
              <a:ext cx="1525200" cy="6375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chemeClr val="accent6"/>
                </a:buClr>
                <a:buSzPts val="1100"/>
              </a:pPr>
              <a:r>
                <a:rPr lang="zh-TW" altLang="en-US" sz="24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售價資訊</a:t>
              </a:r>
            </a:p>
          </p:txBody>
        </p:sp>
      </p:grp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8050C10F-5132-48B9-B4D2-A5EEF1A8A073}"/>
              </a:ext>
            </a:extLst>
          </p:cNvPr>
          <p:cNvSpPr txBox="1"/>
          <p:nvPr/>
        </p:nvSpPr>
        <p:spPr>
          <a:xfrm>
            <a:off x="6833200" y="1405056"/>
            <a:ext cx="5211459" cy="1215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u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市價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1980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元／盒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(10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包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u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優惠方案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五盒只要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1980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元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買一送四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endParaRPr lang="en-US" altLang="zh-TW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u"/>
            </a:pP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限購數量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每人限購最多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3-5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依活動</a:t>
            </a:r>
            <a:r>
              <a:rPr lang="en-US" altLang="zh-TW" sz="2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2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0" name="Google Shape;335;p31">
            <a:extLst>
              <a:ext uri="{FF2B5EF4-FFF2-40B4-BE49-F238E27FC236}">
                <a16:creationId xmlns:a16="http://schemas.microsoft.com/office/drawing/2014/main" id="{AA01F104-6704-46F8-9389-7C58CBA6739C}"/>
              </a:ext>
            </a:extLst>
          </p:cNvPr>
          <p:cNvGrpSpPr/>
          <p:nvPr/>
        </p:nvGrpSpPr>
        <p:grpSpPr>
          <a:xfrm>
            <a:off x="198810" y="3000285"/>
            <a:ext cx="3762685" cy="611291"/>
            <a:chOff x="457200" y="1133300"/>
            <a:chExt cx="1525200" cy="879300"/>
          </a:xfrm>
        </p:grpSpPr>
        <p:sp>
          <p:nvSpPr>
            <p:cNvPr id="31" name="Google Shape;337;p31">
              <a:extLst>
                <a:ext uri="{FF2B5EF4-FFF2-40B4-BE49-F238E27FC236}">
                  <a16:creationId xmlns:a16="http://schemas.microsoft.com/office/drawing/2014/main" id="{F3BB08D2-91F8-4261-88B6-8BFBC9EB5938}"/>
                </a:ext>
              </a:extLst>
            </p:cNvPr>
            <p:cNvSpPr/>
            <p:nvPr/>
          </p:nvSpPr>
          <p:spPr>
            <a:xfrm>
              <a:off x="457200" y="1133300"/>
              <a:ext cx="1525200" cy="879300"/>
            </a:xfrm>
            <a:prstGeom prst="roundRect">
              <a:avLst>
                <a:gd name="adj" fmla="val 11702"/>
              </a:avLst>
            </a:prstGeom>
            <a:solidFill>
              <a:srgbClr val="FFF3F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240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</p:txBody>
        </p:sp>
        <p:sp>
          <p:nvSpPr>
            <p:cNvPr id="32" name="Google Shape;339;p31">
              <a:extLst>
                <a:ext uri="{FF2B5EF4-FFF2-40B4-BE49-F238E27FC236}">
                  <a16:creationId xmlns:a16="http://schemas.microsoft.com/office/drawing/2014/main" id="{D169004A-C538-4C8B-98CB-9ECA69FAFDCC}"/>
                </a:ext>
              </a:extLst>
            </p:cNvPr>
            <p:cNvSpPr txBox="1"/>
            <p:nvPr/>
          </p:nvSpPr>
          <p:spPr>
            <a:xfrm>
              <a:off x="457200" y="1254162"/>
              <a:ext cx="1525200" cy="6375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chemeClr val="accent6"/>
                </a:buClr>
                <a:buSzPts val="1100"/>
              </a:pPr>
              <a:r>
                <a:rPr lang="zh-TW" altLang="en-US" sz="24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主要功能</a:t>
              </a:r>
            </a:p>
          </p:txBody>
        </p:sp>
      </p:grp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4DD725BD-7EBF-43C7-91D0-4D3D9823CC9D}"/>
              </a:ext>
            </a:extLst>
          </p:cNvPr>
          <p:cNvSpPr txBox="1"/>
          <p:nvPr/>
        </p:nvSpPr>
        <p:spPr>
          <a:xfrm>
            <a:off x="126999" y="3809606"/>
            <a:ext cx="3993066" cy="262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增加飽足感，控制食慾，減少暴飲暴食 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幫助腸道蠕動、排便順暢、改善便秘 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調控血糖吸收，減少脂肪囤積 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提升代謝，幫助燃燒脂肪 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美容養顏，促進營養吸收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可作為代餐，熱量僅約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78.3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大卡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包</a:t>
            </a:r>
          </a:p>
        </p:txBody>
      </p:sp>
      <p:grpSp>
        <p:nvGrpSpPr>
          <p:cNvPr id="34" name="Google Shape;335;p31">
            <a:extLst>
              <a:ext uri="{FF2B5EF4-FFF2-40B4-BE49-F238E27FC236}">
                <a16:creationId xmlns:a16="http://schemas.microsoft.com/office/drawing/2014/main" id="{BD0B14DB-FA3D-4D8A-812C-CAEEFC5A6EEA}"/>
              </a:ext>
            </a:extLst>
          </p:cNvPr>
          <p:cNvGrpSpPr/>
          <p:nvPr/>
        </p:nvGrpSpPr>
        <p:grpSpPr>
          <a:xfrm>
            <a:off x="4191875" y="3000285"/>
            <a:ext cx="4261084" cy="611291"/>
            <a:chOff x="457200" y="1133300"/>
            <a:chExt cx="1525200" cy="879300"/>
          </a:xfrm>
        </p:grpSpPr>
        <p:sp>
          <p:nvSpPr>
            <p:cNvPr id="35" name="Google Shape;337;p31">
              <a:extLst>
                <a:ext uri="{FF2B5EF4-FFF2-40B4-BE49-F238E27FC236}">
                  <a16:creationId xmlns:a16="http://schemas.microsoft.com/office/drawing/2014/main" id="{A8D6ACDC-2B74-411F-823F-E2F687792162}"/>
                </a:ext>
              </a:extLst>
            </p:cNvPr>
            <p:cNvSpPr/>
            <p:nvPr/>
          </p:nvSpPr>
          <p:spPr>
            <a:xfrm>
              <a:off x="457200" y="1133300"/>
              <a:ext cx="1525200" cy="879300"/>
            </a:xfrm>
            <a:prstGeom prst="roundRect">
              <a:avLst>
                <a:gd name="adj" fmla="val 11702"/>
              </a:avLst>
            </a:prstGeom>
            <a:solidFill>
              <a:srgbClr val="FFF3F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240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</p:txBody>
        </p:sp>
        <p:sp>
          <p:nvSpPr>
            <p:cNvPr id="36" name="Google Shape;339;p31">
              <a:extLst>
                <a:ext uri="{FF2B5EF4-FFF2-40B4-BE49-F238E27FC236}">
                  <a16:creationId xmlns:a16="http://schemas.microsoft.com/office/drawing/2014/main" id="{940EF6F5-69B2-41E0-82F4-147C1A8CF844}"/>
                </a:ext>
              </a:extLst>
            </p:cNvPr>
            <p:cNvSpPr txBox="1"/>
            <p:nvPr/>
          </p:nvSpPr>
          <p:spPr>
            <a:xfrm>
              <a:off x="457200" y="1254162"/>
              <a:ext cx="1525200" cy="6375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chemeClr val="accent6"/>
                </a:buClr>
                <a:buSzPts val="1100"/>
              </a:pPr>
              <a:r>
                <a:rPr lang="zh-TW" altLang="en-US" sz="24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主要成分與功效</a:t>
              </a:r>
            </a:p>
          </p:txBody>
        </p:sp>
      </p:grp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B5E12BCC-BD45-4228-89C0-C155F047FDAA}"/>
              </a:ext>
            </a:extLst>
          </p:cNvPr>
          <p:cNvSpPr txBox="1"/>
          <p:nvPr/>
        </p:nvSpPr>
        <p:spPr>
          <a:xfrm>
            <a:off x="4120065" y="3809606"/>
            <a:ext cx="4348668" cy="2629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魔芋萃取物：增加飽足感、促進排便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菊苣纖維、果膠：幫助腸道蠕動，順暢排便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日本栗子種皮萃取物：調控血糖吸收 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毛喉翹蕊花萃取物：燃脂、促進代謝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芝麻蛋白粉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黑芝麻、白芝麻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66700" indent="-266700">
              <a:lnSpc>
                <a:spcPts val="2500"/>
              </a:lnSpc>
              <a:buFont typeface="+mj-lt"/>
              <a:buAutoNum type="arabicPeriod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種穀物、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19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種酵素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膠原蛋白（動物性蛋白）</a:t>
            </a:r>
          </a:p>
        </p:txBody>
      </p:sp>
      <p:grpSp>
        <p:nvGrpSpPr>
          <p:cNvPr id="38" name="Google Shape;335;p31">
            <a:extLst>
              <a:ext uri="{FF2B5EF4-FFF2-40B4-BE49-F238E27FC236}">
                <a16:creationId xmlns:a16="http://schemas.microsoft.com/office/drawing/2014/main" id="{8D954773-A75C-4EE0-BF8B-5C53264A45A2}"/>
              </a:ext>
            </a:extLst>
          </p:cNvPr>
          <p:cNvGrpSpPr/>
          <p:nvPr/>
        </p:nvGrpSpPr>
        <p:grpSpPr>
          <a:xfrm>
            <a:off x="8642994" y="3000285"/>
            <a:ext cx="3380831" cy="611291"/>
            <a:chOff x="457200" y="1133300"/>
            <a:chExt cx="1525200" cy="879300"/>
          </a:xfrm>
        </p:grpSpPr>
        <p:sp>
          <p:nvSpPr>
            <p:cNvPr id="39" name="Google Shape;337;p31">
              <a:extLst>
                <a:ext uri="{FF2B5EF4-FFF2-40B4-BE49-F238E27FC236}">
                  <a16:creationId xmlns:a16="http://schemas.microsoft.com/office/drawing/2014/main" id="{A6382F4E-E0C9-480D-BFB9-AD4A714A8E6F}"/>
                </a:ext>
              </a:extLst>
            </p:cNvPr>
            <p:cNvSpPr/>
            <p:nvPr/>
          </p:nvSpPr>
          <p:spPr>
            <a:xfrm>
              <a:off x="457200" y="1133300"/>
              <a:ext cx="1525200" cy="879300"/>
            </a:xfrm>
            <a:prstGeom prst="roundRect">
              <a:avLst>
                <a:gd name="adj" fmla="val 11702"/>
              </a:avLst>
            </a:prstGeom>
            <a:solidFill>
              <a:srgbClr val="FFF3F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endParaRPr sz="2400"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endParaRPr>
            </a:p>
          </p:txBody>
        </p:sp>
        <p:sp>
          <p:nvSpPr>
            <p:cNvPr id="40" name="Google Shape;339;p31">
              <a:extLst>
                <a:ext uri="{FF2B5EF4-FFF2-40B4-BE49-F238E27FC236}">
                  <a16:creationId xmlns:a16="http://schemas.microsoft.com/office/drawing/2014/main" id="{DDB50EB9-CF3A-4B01-8EA5-C6474D2036A3}"/>
                </a:ext>
              </a:extLst>
            </p:cNvPr>
            <p:cNvSpPr txBox="1"/>
            <p:nvPr/>
          </p:nvSpPr>
          <p:spPr>
            <a:xfrm>
              <a:off x="457200" y="1254162"/>
              <a:ext cx="1525200" cy="6375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>
                <a:buClr>
                  <a:schemeClr val="accent6"/>
                </a:buClr>
                <a:buSzPts val="1100"/>
              </a:pPr>
              <a:r>
                <a:rPr lang="zh-TW" altLang="en-US" sz="240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Fira Sans Extra Condensed SemiBold"/>
                  <a:sym typeface="Fira Sans Extra Condensed SemiBold"/>
                </a:rPr>
                <a:t>適用族群</a:t>
              </a:r>
            </a:p>
          </p:txBody>
        </p:sp>
      </p:grp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E7EAE138-B990-4B56-B8C4-C6BA7FAB78F5}"/>
              </a:ext>
            </a:extLst>
          </p:cNvPr>
          <p:cNvSpPr txBox="1"/>
          <p:nvPr/>
        </p:nvSpPr>
        <p:spPr>
          <a:xfrm>
            <a:off x="8699114" y="3809606"/>
            <a:ext cx="3592341" cy="166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想瘦身／控體重者 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7800" indent="-1778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長期便秘者、腸道代謝差者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7800" indent="-1778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上班族／三餐不定時者 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7800" indent="-1778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長輩與銀髮族 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77800" indent="-177800">
              <a:lnSpc>
                <a:spcPts val="2500"/>
              </a:lnSpc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宵夜習慣者 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高油高糖飲食者</a:t>
            </a:r>
          </a:p>
        </p:txBody>
      </p:sp>
      <p:grpSp>
        <p:nvGrpSpPr>
          <p:cNvPr id="42" name="Google Shape;168;p28">
            <a:extLst>
              <a:ext uri="{FF2B5EF4-FFF2-40B4-BE49-F238E27FC236}">
                <a16:creationId xmlns:a16="http://schemas.microsoft.com/office/drawing/2014/main" id="{B13360E2-2C89-4B89-B4A0-7D3B1025ADF1}"/>
              </a:ext>
            </a:extLst>
          </p:cNvPr>
          <p:cNvGrpSpPr/>
          <p:nvPr/>
        </p:nvGrpSpPr>
        <p:grpSpPr>
          <a:xfrm>
            <a:off x="345687" y="280125"/>
            <a:ext cx="468000" cy="468000"/>
            <a:chOff x="7034250" y="3773625"/>
            <a:chExt cx="354775" cy="354700"/>
          </a:xfrm>
          <a:solidFill>
            <a:srgbClr val="C00000"/>
          </a:solidFill>
        </p:grpSpPr>
        <p:sp>
          <p:nvSpPr>
            <p:cNvPr id="43" name="Google Shape;169;p28">
              <a:extLst>
                <a:ext uri="{FF2B5EF4-FFF2-40B4-BE49-F238E27FC236}">
                  <a16:creationId xmlns:a16="http://schemas.microsoft.com/office/drawing/2014/main" id="{E78F3E09-2E7B-4B86-9475-3B1450CBE370}"/>
                </a:ext>
              </a:extLst>
            </p:cNvPr>
            <p:cNvSpPr/>
            <p:nvPr/>
          </p:nvSpPr>
          <p:spPr>
            <a:xfrm>
              <a:off x="7118825" y="3773625"/>
              <a:ext cx="270200" cy="354700"/>
            </a:xfrm>
            <a:custGeom>
              <a:avLst/>
              <a:gdLst/>
              <a:ahLst/>
              <a:cxnLst/>
              <a:rect l="l" t="t" r="r" b="b"/>
              <a:pathLst>
                <a:path w="10808" h="14188" extrusionOk="0">
                  <a:moveTo>
                    <a:pt x="5821" y="832"/>
                  </a:moveTo>
                  <a:lnTo>
                    <a:pt x="5821" y="1581"/>
                  </a:lnTo>
                  <a:cubicBezTo>
                    <a:pt x="5821" y="1772"/>
                    <a:pt x="5952" y="1938"/>
                    <a:pt x="6137" y="1984"/>
                  </a:cubicBezTo>
                  <a:lnTo>
                    <a:pt x="6930" y="2181"/>
                  </a:lnTo>
                  <a:lnTo>
                    <a:pt x="6930" y="2828"/>
                  </a:lnTo>
                  <a:lnTo>
                    <a:pt x="3878" y="2828"/>
                  </a:lnTo>
                  <a:lnTo>
                    <a:pt x="3878" y="2181"/>
                  </a:lnTo>
                  <a:lnTo>
                    <a:pt x="4671" y="1984"/>
                  </a:lnTo>
                  <a:cubicBezTo>
                    <a:pt x="4856" y="1938"/>
                    <a:pt x="4987" y="1772"/>
                    <a:pt x="4987" y="1581"/>
                  </a:cubicBezTo>
                  <a:lnTo>
                    <a:pt x="4987" y="832"/>
                  </a:lnTo>
                  <a:close/>
                  <a:moveTo>
                    <a:pt x="7727" y="10585"/>
                  </a:moveTo>
                  <a:lnTo>
                    <a:pt x="7205" y="11107"/>
                  </a:lnTo>
                  <a:lnTo>
                    <a:pt x="7205" y="10585"/>
                  </a:lnTo>
                  <a:close/>
                  <a:moveTo>
                    <a:pt x="8314" y="2550"/>
                  </a:moveTo>
                  <a:lnTo>
                    <a:pt x="8314" y="9754"/>
                  </a:lnTo>
                  <a:lnTo>
                    <a:pt x="6790" y="9754"/>
                  </a:lnTo>
                  <a:cubicBezTo>
                    <a:pt x="6561" y="9757"/>
                    <a:pt x="6377" y="9942"/>
                    <a:pt x="6374" y="10170"/>
                  </a:cubicBezTo>
                  <a:lnTo>
                    <a:pt x="6374" y="11694"/>
                  </a:lnTo>
                  <a:lnTo>
                    <a:pt x="2494" y="11694"/>
                  </a:lnTo>
                  <a:lnTo>
                    <a:pt x="2494" y="2550"/>
                  </a:lnTo>
                  <a:lnTo>
                    <a:pt x="3047" y="2550"/>
                  </a:lnTo>
                  <a:lnTo>
                    <a:pt x="3047" y="3240"/>
                  </a:lnTo>
                  <a:cubicBezTo>
                    <a:pt x="3047" y="3472"/>
                    <a:pt x="3234" y="3659"/>
                    <a:pt x="3465" y="3659"/>
                  </a:cubicBezTo>
                  <a:lnTo>
                    <a:pt x="7343" y="3659"/>
                  </a:lnTo>
                  <a:cubicBezTo>
                    <a:pt x="7574" y="3659"/>
                    <a:pt x="7761" y="3472"/>
                    <a:pt x="7761" y="3240"/>
                  </a:cubicBezTo>
                  <a:lnTo>
                    <a:pt x="7761" y="2550"/>
                  </a:lnTo>
                  <a:close/>
                  <a:moveTo>
                    <a:pt x="9561" y="2550"/>
                  </a:moveTo>
                  <a:cubicBezTo>
                    <a:pt x="9789" y="2550"/>
                    <a:pt x="9976" y="2734"/>
                    <a:pt x="9976" y="2962"/>
                  </a:cubicBezTo>
                  <a:lnTo>
                    <a:pt x="9976" y="12941"/>
                  </a:lnTo>
                  <a:cubicBezTo>
                    <a:pt x="9976" y="13169"/>
                    <a:pt x="9789" y="13356"/>
                    <a:pt x="9561" y="13356"/>
                  </a:cubicBezTo>
                  <a:lnTo>
                    <a:pt x="1247" y="13356"/>
                  </a:lnTo>
                  <a:cubicBezTo>
                    <a:pt x="1016" y="13356"/>
                    <a:pt x="832" y="13169"/>
                    <a:pt x="832" y="12941"/>
                  </a:cubicBezTo>
                  <a:lnTo>
                    <a:pt x="832" y="2962"/>
                  </a:lnTo>
                  <a:cubicBezTo>
                    <a:pt x="832" y="2734"/>
                    <a:pt x="1019" y="2550"/>
                    <a:pt x="1247" y="2550"/>
                  </a:cubicBezTo>
                  <a:lnTo>
                    <a:pt x="1666" y="2550"/>
                  </a:lnTo>
                  <a:lnTo>
                    <a:pt x="1666" y="12110"/>
                  </a:lnTo>
                  <a:cubicBezTo>
                    <a:pt x="1663" y="12336"/>
                    <a:pt x="1847" y="12522"/>
                    <a:pt x="2073" y="12522"/>
                  </a:cubicBezTo>
                  <a:cubicBezTo>
                    <a:pt x="2075" y="12522"/>
                    <a:pt x="2077" y="12522"/>
                    <a:pt x="2078" y="12522"/>
                  </a:cubicBezTo>
                  <a:lnTo>
                    <a:pt x="6790" y="12522"/>
                  </a:lnTo>
                  <a:cubicBezTo>
                    <a:pt x="6899" y="12522"/>
                    <a:pt x="7005" y="12481"/>
                    <a:pt x="7086" y="12403"/>
                  </a:cubicBezTo>
                  <a:lnTo>
                    <a:pt x="9023" y="10466"/>
                  </a:lnTo>
                  <a:cubicBezTo>
                    <a:pt x="9101" y="10385"/>
                    <a:pt x="9145" y="10279"/>
                    <a:pt x="9148" y="10170"/>
                  </a:cubicBezTo>
                  <a:lnTo>
                    <a:pt x="9148" y="2550"/>
                  </a:lnTo>
                  <a:close/>
                  <a:moveTo>
                    <a:pt x="4569" y="1"/>
                  </a:moveTo>
                  <a:cubicBezTo>
                    <a:pt x="4340" y="1"/>
                    <a:pt x="4159" y="187"/>
                    <a:pt x="4156" y="413"/>
                  </a:cubicBezTo>
                  <a:lnTo>
                    <a:pt x="4156" y="1253"/>
                  </a:lnTo>
                  <a:lnTo>
                    <a:pt x="3362" y="1453"/>
                  </a:lnTo>
                  <a:cubicBezTo>
                    <a:pt x="3228" y="1488"/>
                    <a:pt x="3119" y="1585"/>
                    <a:pt x="3072" y="1719"/>
                  </a:cubicBezTo>
                  <a:lnTo>
                    <a:pt x="1247" y="1719"/>
                  </a:lnTo>
                  <a:cubicBezTo>
                    <a:pt x="560" y="1719"/>
                    <a:pt x="1" y="2275"/>
                    <a:pt x="1" y="2962"/>
                  </a:cubicBezTo>
                  <a:lnTo>
                    <a:pt x="1" y="12941"/>
                  </a:lnTo>
                  <a:cubicBezTo>
                    <a:pt x="1" y="13628"/>
                    <a:pt x="560" y="14187"/>
                    <a:pt x="1247" y="14187"/>
                  </a:cubicBezTo>
                  <a:lnTo>
                    <a:pt x="9561" y="14187"/>
                  </a:lnTo>
                  <a:cubicBezTo>
                    <a:pt x="10248" y="14187"/>
                    <a:pt x="10807" y="13628"/>
                    <a:pt x="10807" y="12941"/>
                  </a:cubicBezTo>
                  <a:lnTo>
                    <a:pt x="10807" y="2962"/>
                  </a:lnTo>
                  <a:cubicBezTo>
                    <a:pt x="10807" y="2275"/>
                    <a:pt x="10248" y="1719"/>
                    <a:pt x="9561" y="1719"/>
                  </a:cubicBezTo>
                  <a:lnTo>
                    <a:pt x="7736" y="1719"/>
                  </a:lnTo>
                  <a:cubicBezTo>
                    <a:pt x="7689" y="1585"/>
                    <a:pt x="7580" y="1488"/>
                    <a:pt x="7446" y="1453"/>
                  </a:cubicBezTo>
                  <a:lnTo>
                    <a:pt x="6652" y="1253"/>
                  </a:lnTo>
                  <a:lnTo>
                    <a:pt x="6652" y="413"/>
                  </a:lnTo>
                  <a:cubicBezTo>
                    <a:pt x="6649" y="187"/>
                    <a:pt x="6465" y="1"/>
                    <a:pt x="6239" y="1"/>
                  </a:cubicBezTo>
                  <a:cubicBezTo>
                    <a:pt x="6237" y="1"/>
                    <a:pt x="6235" y="1"/>
                    <a:pt x="6233" y="1"/>
                  </a:cubicBezTo>
                  <a:lnTo>
                    <a:pt x="4575" y="1"/>
                  </a:lnTo>
                  <a:cubicBezTo>
                    <a:pt x="4573" y="1"/>
                    <a:pt x="4571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70;p28">
              <a:extLst>
                <a:ext uri="{FF2B5EF4-FFF2-40B4-BE49-F238E27FC236}">
                  <a16:creationId xmlns:a16="http://schemas.microsoft.com/office/drawing/2014/main" id="{6B6B5075-60E6-4E28-9E0C-04DFA75B7485}"/>
                </a:ext>
              </a:extLst>
            </p:cNvPr>
            <p:cNvSpPr/>
            <p:nvPr/>
          </p:nvSpPr>
          <p:spPr>
            <a:xfrm>
              <a:off x="7201925" y="3885850"/>
              <a:ext cx="104000" cy="103925"/>
            </a:xfrm>
            <a:custGeom>
              <a:avLst/>
              <a:gdLst/>
              <a:ahLst/>
              <a:cxnLst/>
              <a:rect l="l" t="t" r="r" b="b"/>
              <a:pathLst>
                <a:path w="4160" h="4157" extrusionOk="0">
                  <a:moveTo>
                    <a:pt x="3328" y="829"/>
                  </a:moveTo>
                  <a:lnTo>
                    <a:pt x="3328" y="3325"/>
                  </a:lnTo>
                  <a:lnTo>
                    <a:pt x="832" y="3325"/>
                  </a:lnTo>
                  <a:lnTo>
                    <a:pt x="832" y="829"/>
                  </a:lnTo>
                  <a:lnTo>
                    <a:pt x="1663" y="829"/>
                  </a:lnTo>
                  <a:lnTo>
                    <a:pt x="1663" y="1247"/>
                  </a:lnTo>
                  <a:cubicBezTo>
                    <a:pt x="1685" y="1460"/>
                    <a:pt x="1866" y="1626"/>
                    <a:pt x="2078" y="1626"/>
                  </a:cubicBezTo>
                  <a:cubicBezTo>
                    <a:pt x="2294" y="1626"/>
                    <a:pt x="2475" y="1460"/>
                    <a:pt x="2497" y="1247"/>
                  </a:cubicBezTo>
                  <a:lnTo>
                    <a:pt x="2497" y="829"/>
                  </a:lnTo>
                  <a:close/>
                  <a:moveTo>
                    <a:pt x="411" y="1"/>
                  </a:moveTo>
                  <a:cubicBezTo>
                    <a:pt x="185" y="1"/>
                    <a:pt x="1" y="187"/>
                    <a:pt x="1" y="416"/>
                  </a:cubicBezTo>
                  <a:lnTo>
                    <a:pt x="1" y="3744"/>
                  </a:lnTo>
                  <a:cubicBezTo>
                    <a:pt x="1" y="3972"/>
                    <a:pt x="188" y="4156"/>
                    <a:pt x="416" y="4156"/>
                  </a:cubicBezTo>
                  <a:lnTo>
                    <a:pt x="3740" y="4156"/>
                  </a:lnTo>
                  <a:cubicBezTo>
                    <a:pt x="3972" y="4156"/>
                    <a:pt x="4156" y="3972"/>
                    <a:pt x="4159" y="3744"/>
                  </a:cubicBezTo>
                  <a:lnTo>
                    <a:pt x="4159" y="416"/>
                  </a:lnTo>
                  <a:cubicBezTo>
                    <a:pt x="4159" y="187"/>
                    <a:pt x="3975" y="1"/>
                    <a:pt x="3746" y="1"/>
                  </a:cubicBezTo>
                  <a:cubicBezTo>
                    <a:pt x="3744" y="1"/>
                    <a:pt x="3742" y="1"/>
                    <a:pt x="3740" y="1"/>
                  </a:cubicBezTo>
                  <a:lnTo>
                    <a:pt x="416" y="1"/>
                  </a:lnTo>
                  <a:cubicBezTo>
                    <a:pt x="415" y="1"/>
                    <a:pt x="413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71;p28">
              <a:extLst>
                <a:ext uri="{FF2B5EF4-FFF2-40B4-BE49-F238E27FC236}">
                  <a16:creationId xmlns:a16="http://schemas.microsoft.com/office/drawing/2014/main" id="{EFE91748-B910-43B9-B0E9-942B0B254F3F}"/>
                </a:ext>
              </a:extLst>
            </p:cNvPr>
            <p:cNvSpPr/>
            <p:nvPr/>
          </p:nvSpPr>
          <p:spPr>
            <a:xfrm>
              <a:off x="7200925" y="4017400"/>
              <a:ext cx="62500" cy="20925"/>
            </a:xfrm>
            <a:custGeom>
              <a:avLst/>
              <a:gdLst/>
              <a:ahLst/>
              <a:cxnLst/>
              <a:rect l="l" t="t" r="r" b="b"/>
              <a:pathLst>
                <a:path w="2500" h="837" extrusionOk="0">
                  <a:moveTo>
                    <a:pt x="414" y="1"/>
                  </a:moveTo>
                  <a:cubicBezTo>
                    <a:pt x="189" y="1"/>
                    <a:pt x="0" y="186"/>
                    <a:pt x="0" y="419"/>
                  </a:cubicBezTo>
                  <a:cubicBezTo>
                    <a:pt x="0" y="651"/>
                    <a:pt x="189" y="836"/>
                    <a:pt x="414" y="836"/>
                  </a:cubicBezTo>
                  <a:cubicBezTo>
                    <a:pt x="428" y="836"/>
                    <a:pt x="442" y="836"/>
                    <a:pt x="456" y="834"/>
                  </a:cubicBezTo>
                  <a:lnTo>
                    <a:pt x="2122" y="834"/>
                  </a:lnTo>
                  <a:cubicBezTo>
                    <a:pt x="2337" y="815"/>
                    <a:pt x="2500" y="634"/>
                    <a:pt x="2500" y="419"/>
                  </a:cubicBezTo>
                  <a:cubicBezTo>
                    <a:pt x="2500" y="203"/>
                    <a:pt x="2337" y="25"/>
                    <a:pt x="2122" y="3"/>
                  </a:cubicBezTo>
                  <a:lnTo>
                    <a:pt x="456" y="3"/>
                  </a:lnTo>
                  <a:cubicBezTo>
                    <a:pt x="442" y="2"/>
                    <a:pt x="428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72;p28">
              <a:extLst>
                <a:ext uri="{FF2B5EF4-FFF2-40B4-BE49-F238E27FC236}">
                  <a16:creationId xmlns:a16="http://schemas.microsoft.com/office/drawing/2014/main" id="{DA3E09E3-681F-4053-9794-A89A58D4729D}"/>
                </a:ext>
              </a:extLst>
            </p:cNvPr>
            <p:cNvSpPr/>
            <p:nvPr/>
          </p:nvSpPr>
          <p:spPr>
            <a:xfrm>
              <a:off x="7034250" y="3817450"/>
              <a:ext cx="62425" cy="309925"/>
            </a:xfrm>
            <a:custGeom>
              <a:avLst/>
              <a:gdLst/>
              <a:ahLst/>
              <a:cxnLst/>
              <a:rect l="l" t="t" r="r" b="b"/>
              <a:pathLst>
                <a:path w="2497" h="12397" extrusionOk="0">
                  <a:moveTo>
                    <a:pt x="1666" y="1628"/>
                  </a:moveTo>
                  <a:lnTo>
                    <a:pt x="1666" y="3015"/>
                  </a:lnTo>
                  <a:lnTo>
                    <a:pt x="835" y="3015"/>
                  </a:lnTo>
                  <a:lnTo>
                    <a:pt x="835" y="1628"/>
                  </a:lnTo>
                  <a:close/>
                  <a:moveTo>
                    <a:pt x="1666" y="3843"/>
                  </a:moveTo>
                  <a:lnTo>
                    <a:pt x="1666" y="9110"/>
                  </a:lnTo>
                  <a:lnTo>
                    <a:pt x="835" y="9110"/>
                  </a:lnTo>
                  <a:lnTo>
                    <a:pt x="835" y="3843"/>
                  </a:lnTo>
                  <a:close/>
                  <a:moveTo>
                    <a:pt x="1450" y="9941"/>
                  </a:moveTo>
                  <a:lnTo>
                    <a:pt x="1247" y="10410"/>
                  </a:lnTo>
                  <a:lnTo>
                    <a:pt x="1050" y="9941"/>
                  </a:lnTo>
                  <a:close/>
                  <a:moveTo>
                    <a:pt x="1250" y="0"/>
                  </a:moveTo>
                  <a:cubicBezTo>
                    <a:pt x="1035" y="0"/>
                    <a:pt x="853" y="163"/>
                    <a:pt x="835" y="378"/>
                  </a:cubicBezTo>
                  <a:lnTo>
                    <a:pt x="835" y="797"/>
                  </a:lnTo>
                  <a:lnTo>
                    <a:pt x="419" y="797"/>
                  </a:lnTo>
                  <a:cubicBezTo>
                    <a:pt x="191" y="797"/>
                    <a:pt x="4" y="981"/>
                    <a:pt x="4" y="1209"/>
                  </a:cubicBezTo>
                  <a:lnTo>
                    <a:pt x="4" y="9526"/>
                  </a:lnTo>
                  <a:cubicBezTo>
                    <a:pt x="0" y="9582"/>
                    <a:pt x="13" y="9638"/>
                    <a:pt x="38" y="9688"/>
                  </a:cubicBezTo>
                  <a:lnTo>
                    <a:pt x="835" y="11550"/>
                  </a:lnTo>
                  <a:lnTo>
                    <a:pt x="835" y="12019"/>
                  </a:lnTo>
                  <a:cubicBezTo>
                    <a:pt x="853" y="12234"/>
                    <a:pt x="1035" y="12397"/>
                    <a:pt x="1250" y="12397"/>
                  </a:cubicBezTo>
                  <a:cubicBezTo>
                    <a:pt x="1466" y="12397"/>
                    <a:pt x="1644" y="12234"/>
                    <a:pt x="1666" y="12019"/>
                  </a:cubicBezTo>
                  <a:lnTo>
                    <a:pt x="1666" y="11550"/>
                  </a:lnTo>
                  <a:lnTo>
                    <a:pt x="2462" y="9688"/>
                  </a:lnTo>
                  <a:cubicBezTo>
                    <a:pt x="2487" y="9638"/>
                    <a:pt x="2497" y="9582"/>
                    <a:pt x="2497" y="9526"/>
                  </a:cubicBezTo>
                  <a:lnTo>
                    <a:pt x="2497" y="1209"/>
                  </a:lnTo>
                  <a:cubicBezTo>
                    <a:pt x="2497" y="981"/>
                    <a:pt x="2309" y="797"/>
                    <a:pt x="2081" y="797"/>
                  </a:cubicBezTo>
                  <a:lnTo>
                    <a:pt x="1666" y="797"/>
                  </a:lnTo>
                  <a:lnTo>
                    <a:pt x="1666" y="378"/>
                  </a:lnTo>
                  <a:cubicBezTo>
                    <a:pt x="1644" y="163"/>
                    <a:pt x="1466" y="0"/>
                    <a:pt x="12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2E183AC7-845D-4A14-934A-60E6FBCBE7F4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17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56562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18BFD79-0AD1-47AF-9EE3-C2B43F48B947}"/>
              </a:ext>
            </a:extLst>
          </p:cNvPr>
          <p:cNvSpPr txBox="1"/>
          <p:nvPr/>
        </p:nvSpPr>
        <p:spPr>
          <a:xfrm>
            <a:off x="2635250" y="2767280"/>
            <a:ext cx="69215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Q&amp;A</a:t>
            </a:r>
            <a:endParaRPr lang="zh-TW" altLang="en-US" sz="800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6E3A18C-114F-48FE-BB43-BA4B9DE7E439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44111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C844BCC2-86D5-4F44-B38A-FE03B05B78A1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19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矩形: 圓角 86">
            <a:extLst>
              <a:ext uri="{FF2B5EF4-FFF2-40B4-BE49-F238E27FC236}">
                <a16:creationId xmlns:a16="http://schemas.microsoft.com/office/drawing/2014/main" id="{F0209269-42D0-46E2-8BF5-44EAFC550B2B}"/>
              </a:ext>
            </a:extLst>
          </p:cNvPr>
          <p:cNvSpPr/>
          <p:nvPr/>
        </p:nvSpPr>
        <p:spPr>
          <a:xfrm>
            <a:off x="2618024" y="3489402"/>
            <a:ext cx="8079924" cy="846516"/>
          </a:xfrm>
          <a:prstGeom prst="round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8" name="矩形: 圓角 87">
            <a:extLst>
              <a:ext uri="{FF2B5EF4-FFF2-40B4-BE49-F238E27FC236}">
                <a16:creationId xmlns:a16="http://schemas.microsoft.com/office/drawing/2014/main" id="{7505DBC8-30DA-4362-A886-6381048C3CC1}"/>
              </a:ext>
            </a:extLst>
          </p:cNvPr>
          <p:cNvSpPr/>
          <p:nvPr/>
        </p:nvSpPr>
        <p:spPr>
          <a:xfrm>
            <a:off x="2618024" y="4513038"/>
            <a:ext cx="8079924" cy="846516"/>
          </a:xfrm>
          <a:prstGeom prst="round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9" name="矩形: 圓角 88">
            <a:extLst>
              <a:ext uri="{FF2B5EF4-FFF2-40B4-BE49-F238E27FC236}">
                <a16:creationId xmlns:a16="http://schemas.microsoft.com/office/drawing/2014/main" id="{2A3B8ABE-A1CD-4CBB-95E8-1EA4C04AD0B1}"/>
              </a:ext>
            </a:extLst>
          </p:cNvPr>
          <p:cNvSpPr/>
          <p:nvPr/>
        </p:nvSpPr>
        <p:spPr>
          <a:xfrm>
            <a:off x="2618024" y="5581776"/>
            <a:ext cx="8079924" cy="846516"/>
          </a:xfrm>
          <a:prstGeom prst="round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矩形: 圓角 85">
            <a:extLst>
              <a:ext uri="{FF2B5EF4-FFF2-40B4-BE49-F238E27FC236}">
                <a16:creationId xmlns:a16="http://schemas.microsoft.com/office/drawing/2014/main" id="{29C360CE-0F5C-4364-9F41-47E9ED30CE18}"/>
              </a:ext>
            </a:extLst>
          </p:cNvPr>
          <p:cNvSpPr/>
          <p:nvPr/>
        </p:nvSpPr>
        <p:spPr>
          <a:xfrm>
            <a:off x="2618024" y="2453533"/>
            <a:ext cx="8079924" cy="846516"/>
          </a:xfrm>
          <a:prstGeom prst="round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1" name="Google Shape;840;p57">
            <a:extLst>
              <a:ext uri="{FF2B5EF4-FFF2-40B4-BE49-F238E27FC236}">
                <a16:creationId xmlns:a16="http://schemas.microsoft.com/office/drawing/2014/main" id="{8891522A-A6AD-41D0-83EE-087AD17306D9}"/>
              </a:ext>
            </a:extLst>
          </p:cNvPr>
          <p:cNvSpPr txBox="1">
            <a:spLocks/>
          </p:cNvSpPr>
          <p:nvPr/>
        </p:nvSpPr>
        <p:spPr>
          <a:xfrm>
            <a:off x="1212958" y="1227831"/>
            <a:ext cx="1490800" cy="1150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01/</a:t>
            </a:r>
          </a:p>
        </p:txBody>
      </p:sp>
      <p:sp>
        <p:nvSpPr>
          <p:cNvPr id="72" name="Google Shape;841;p57">
            <a:extLst>
              <a:ext uri="{FF2B5EF4-FFF2-40B4-BE49-F238E27FC236}">
                <a16:creationId xmlns:a16="http://schemas.microsoft.com/office/drawing/2014/main" id="{733A0B24-2E9D-4027-9905-EA4C78353D37}"/>
              </a:ext>
            </a:extLst>
          </p:cNvPr>
          <p:cNvSpPr txBox="1">
            <a:spLocks/>
          </p:cNvSpPr>
          <p:nvPr/>
        </p:nvSpPr>
        <p:spPr>
          <a:xfrm>
            <a:off x="1212972" y="4256821"/>
            <a:ext cx="1490800" cy="1150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04/</a:t>
            </a:r>
          </a:p>
        </p:txBody>
      </p:sp>
      <p:sp>
        <p:nvSpPr>
          <p:cNvPr id="75" name="Google Shape;842;p57">
            <a:extLst>
              <a:ext uri="{FF2B5EF4-FFF2-40B4-BE49-F238E27FC236}">
                <a16:creationId xmlns:a16="http://schemas.microsoft.com/office/drawing/2014/main" id="{0C0AD905-7868-4191-B5E8-40033CAA4E54}"/>
              </a:ext>
            </a:extLst>
          </p:cNvPr>
          <p:cNvSpPr txBox="1">
            <a:spLocks/>
          </p:cNvSpPr>
          <p:nvPr/>
        </p:nvSpPr>
        <p:spPr>
          <a:xfrm>
            <a:off x="1212953" y="2292123"/>
            <a:ext cx="1490800" cy="1150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02/</a:t>
            </a:r>
          </a:p>
        </p:txBody>
      </p:sp>
      <p:sp>
        <p:nvSpPr>
          <p:cNvPr id="76" name="Google Shape;844;p57">
            <a:extLst>
              <a:ext uri="{FF2B5EF4-FFF2-40B4-BE49-F238E27FC236}">
                <a16:creationId xmlns:a16="http://schemas.microsoft.com/office/drawing/2014/main" id="{F2BB39E4-91D3-405C-99FF-559AA9EC1B19}"/>
              </a:ext>
            </a:extLst>
          </p:cNvPr>
          <p:cNvSpPr txBox="1">
            <a:spLocks/>
          </p:cNvSpPr>
          <p:nvPr/>
        </p:nvSpPr>
        <p:spPr>
          <a:xfrm>
            <a:off x="1212953" y="3192496"/>
            <a:ext cx="1490800" cy="1150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03/</a:t>
            </a:r>
          </a:p>
        </p:txBody>
      </p:sp>
      <p:sp>
        <p:nvSpPr>
          <p:cNvPr id="80" name="Google Shape;845;p57">
            <a:extLst>
              <a:ext uri="{FF2B5EF4-FFF2-40B4-BE49-F238E27FC236}">
                <a16:creationId xmlns:a16="http://schemas.microsoft.com/office/drawing/2014/main" id="{0BAEE0EE-DF34-42F3-AF1C-A73AB82D319F}"/>
              </a:ext>
            </a:extLst>
          </p:cNvPr>
          <p:cNvSpPr txBox="1">
            <a:spLocks/>
          </p:cNvSpPr>
          <p:nvPr/>
        </p:nvSpPr>
        <p:spPr>
          <a:xfrm>
            <a:off x="2749990" y="2686512"/>
            <a:ext cx="5135200" cy="554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2800" kern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公司介紹</a:t>
            </a:r>
          </a:p>
        </p:txBody>
      </p:sp>
      <p:sp>
        <p:nvSpPr>
          <p:cNvPr id="81" name="Google Shape;847;p57">
            <a:extLst>
              <a:ext uri="{FF2B5EF4-FFF2-40B4-BE49-F238E27FC236}">
                <a16:creationId xmlns:a16="http://schemas.microsoft.com/office/drawing/2014/main" id="{7F37CBCB-7CE5-469D-B484-7CB503EA2137}"/>
              </a:ext>
            </a:extLst>
          </p:cNvPr>
          <p:cNvSpPr txBox="1">
            <a:spLocks/>
          </p:cNvSpPr>
          <p:nvPr/>
        </p:nvSpPr>
        <p:spPr>
          <a:xfrm>
            <a:off x="2749990" y="3686373"/>
            <a:ext cx="5135200" cy="554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2800" kern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命題說明</a:t>
            </a:r>
          </a:p>
        </p:txBody>
      </p:sp>
      <p:sp>
        <p:nvSpPr>
          <p:cNvPr id="82" name="Google Shape;849;p57">
            <a:extLst>
              <a:ext uri="{FF2B5EF4-FFF2-40B4-BE49-F238E27FC236}">
                <a16:creationId xmlns:a16="http://schemas.microsoft.com/office/drawing/2014/main" id="{ECEDBFE1-FE47-4D72-92E4-E3DFE3B09AF7}"/>
              </a:ext>
            </a:extLst>
          </p:cNvPr>
          <p:cNvSpPr txBox="1">
            <a:spLocks/>
          </p:cNvSpPr>
          <p:nvPr/>
        </p:nvSpPr>
        <p:spPr>
          <a:xfrm>
            <a:off x="2749990" y="4750697"/>
            <a:ext cx="5135200" cy="554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2800" kern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資料結構說明</a:t>
            </a:r>
            <a:endParaRPr lang="zh-TW" altLang="en-US" sz="2800" kern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3" name="Google Shape;851;p57">
            <a:extLst>
              <a:ext uri="{FF2B5EF4-FFF2-40B4-BE49-F238E27FC236}">
                <a16:creationId xmlns:a16="http://schemas.microsoft.com/office/drawing/2014/main" id="{46719EE8-C860-402C-A605-657C1A456174}"/>
              </a:ext>
            </a:extLst>
          </p:cNvPr>
          <p:cNvSpPr txBox="1">
            <a:spLocks/>
          </p:cNvSpPr>
          <p:nvPr/>
        </p:nvSpPr>
        <p:spPr>
          <a:xfrm>
            <a:off x="2749990" y="5815022"/>
            <a:ext cx="5135200" cy="554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2800" kern="0">
                <a:latin typeface="微軟正黑體" panose="020B0604030504040204" pitchFamily="34" charset="-120"/>
                <a:ea typeface="微軟正黑體" panose="020B0604030504040204" pitchFamily="34" charset="-120"/>
              </a:rPr>
              <a:t>Q&amp;A</a:t>
            </a:r>
            <a:endParaRPr lang="en-US" sz="2800" kern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84" name="直線接點 83">
            <a:extLst>
              <a:ext uri="{FF2B5EF4-FFF2-40B4-BE49-F238E27FC236}">
                <a16:creationId xmlns:a16="http://schemas.microsoft.com/office/drawing/2014/main" id="{4AB71149-F198-475E-9F68-C9BBA76491A9}"/>
              </a:ext>
            </a:extLst>
          </p:cNvPr>
          <p:cNvCxnSpPr>
            <a:cxnSpLocks/>
          </p:cNvCxnSpPr>
          <p:nvPr/>
        </p:nvCxnSpPr>
        <p:spPr>
          <a:xfrm>
            <a:off x="751120" y="1122185"/>
            <a:ext cx="2117269" cy="0"/>
          </a:xfrm>
          <a:prstGeom prst="line">
            <a:avLst/>
          </a:prstGeom>
          <a:ln w="57150">
            <a:solidFill>
              <a:srgbClr val="A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8C4B2A07-E593-4D6F-B816-4D48680577CA}"/>
              </a:ext>
            </a:extLst>
          </p:cNvPr>
          <p:cNvSpPr txBox="1"/>
          <p:nvPr/>
        </p:nvSpPr>
        <p:spPr>
          <a:xfrm>
            <a:off x="619154" y="247099"/>
            <a:ext cx="21172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</a:p>
        </p:txBody>
      </p:sp>
      <p:sp>
        <p:nvSpPr>
          <p:cNvPr id="90" name="矩形: 圓角 89">
            <a:extLst>
              <a:ext uri="{FF2B5EF4-FFF2-40B4-BE49-F238E27FC236}">
                <a16:creationId xmlns:a16="http://schemas.microsoft.com/office/drawing/2014/main" id="{00D5A991-C945-4F87-A1F1-1768B98EC95A}"/>
              </a:ext>
            </a:extLst>
          </p:cNvPr>
          <p:cNvSpPr/>
          <p:nvPr/>
        </p:nvSpPr>
        <p:spPr>
          <a:xfrm>
            <a:off x="2618017" y="1449924"/>
            <a:ext cx="8079924" cy="846516"/>
          </a:xfrm>
          <a:prstGeom prst="roundRect">
            <a:avLst/>
          </a:prstGeom>
          <a:solidFill>
            <a:srgbClr val="FF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1" name="Google Shape;841;p57">
            <a:extLst>
              <a:ext uri="{FF2B5EF4-FFF2-40B4-BE49-F238E27FC236}">
                <a16:creationId xmlns:a16="http://schemas.microsoft.com/office/drawing/2014/main" id="{87DDBE23-1180-4BC2-9F57-E3DD631C5A90}"/>
              </a:ext>
            </a:extLst>
          </p:cNvPr>
          <p:cNvSpPr txBox="1">
            <a:spLocks/>
          </p:cNvSpPr>
          <p:nvPr/>
        </p:nvSpPr>
        <p:spPr>
          <a:xfrm>
            <a:off x="1212953" y="5321146"/>
            <a:ext cx="1490800" cy="1150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4800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05/</a:t>
            </a:r>
          </a:p>
        </p:txBody>
      </p:sp>
      <p:sp>
        <p:nvSpPr>
          <p:cNvPr id="92" name="Google Shape;851;p57">
            <a:extLst>
              <a:ext uri="{FF2B5EF4-FFF2-40B4-BE49-F238E27FC236}">
                <a16:creationId xmlns:a16="http://schemas.microsoft.com/office/drawing/2014/main" id="{547E7918-B332-4F22-AA5C-6DFBCACAB1AB}"/>
              </a:ext>
            </a:extLst>
          </p:cNvPr>
          <p:cNvSpPr txBox="1">
            <a:spLocks/>
          </p:cNvSpPr>
          <p:nvPr/>
        </p:nvSpPr>
        <p:spPr>
          <a:xfrm>
            <a:off x="2749983" y="1683170"/>
            <a:ext cx="5135200" cy="554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2800" kern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開場</a:t>
            </a:r>
            <a:endParaRPr lang="en-US" sz="2800" kern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28231847-D109-4BCD-8F33-9A6C1ACAC3B1}"/>
              </a:ext>
            </a:extLst>
          </p:cNvPr>
          <p:cNvCxnSpPr/>
          <p:nvPr/>
        </p:nvCxnSpPr>
        <p:spPr>
          <a:xfrm>
            <a:off x="3918857" y="1891400"/>
            <a:ext cx="4572000" cy="0"/>
          </a:xfrm>
          <a:prstGeom prst="line">
            <a:avLst/>
          </a:prstGeom>
          <a:ln w="2857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5A98B268-2196-4DC7-9B17-F0448A658855}"/>
              </a:ext>
            </a:extLst>
          </p:cNvPr>
          <p:cNvSpPr txBox="1"/>
          <p:nvPr/>
        </p:nvSpPr>
        <p:spPr>
          <a:xfrm>
            <a:off x="8631048" y="1704853"/>
            <a:ext cx="196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AWS Evelyn Sun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93" name="直線接點 92">
            <a:extLst>
              <a:ext uri="{FF2B5EF4-FFF2-40B4-BE49-F238E27FC236}">
                <a16:creationId xmlns:a16="http://schemas.microsoft.com/office/drawing/2014/main" id="{39148105-DFCE-41F3-8740-51DE8BF2C9CA}"/>
              </a:ext>
            </a:extLst>
          </p:cNvPr>
          <p:cNvCxnSpPr/>
          <p:nvPr/>
        </p:nvCxnSpPr>
        <p:spPr>
          <a:xfrm>
            <a:off x="4708375" y="2904575"/>
            <a:ext cx="3672000" cy="0"/>
          </a:xfrm>
          <a:prstGeom prst="line">
            <a:avLst/>
          </a:prstGeom>
          <a:ln w="2857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文字方塊 93">
            <a:extLst>
              <a:ext uri="{FF2B5EF4-FFF2-40B4-BE49-F238E27FC236}">
                <a16:creationId xmlns:a16="http://schemas.microsoft.com/office/drawing/2014/main" id="{DA0E746B-E797-4CE6-9852-A7F6E4B91317}"/>
              </a:ext>
            </a:extLst>
          </p:cNvPr>
          <p:cNvSpPr txBox="1"/>
          <p:nvPr/>
        </p:nvSpPr>
        <p:spPr>
          <a:xfrm>
            <a:off x="8631048" y="2707142"/>
            <a:ext cx="18301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東森</a:t>
            </a:r>
          </a:p>
        </p:txBody>
      </p:sp>
      <p:cxnSp>
        <p:nvCxnSpPr>
          <p:cNvPr id="95" name="直線接點 94">
            <a:extLst>
              <a:ext uri="{FF2B5EF4-FFF2-40B4-BE49-F238E27FC236}">
                <a16:creationId xmlns:a16="http://schemas.microsoft.com/office/drawing/2014/main" id="{17E4186C-648A-467E-B474-31222503D5C5}"/>
              </a:ext>
            </a:extLst>
          </p:cNvPr>
          <p:cNvCxnSpPr/>
          <p:nvPr/>
        </p:nvCxnSpPr>
        <p:spPr>
          <a:xfrm>
            <a:off x="4708375" y="3903481"/>
            <a:ext cx="3672000" cy="0"/>
          </a:xfrm>
          <a:prstGeom prst="line">
            <a:avLst/>
          </a:prstGeom>
          <a:ln w="2857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文字方塊 95">
            <a:extLst>
              <a:ext uri="{FF2B5EF4-FFF2-40B4-BE49-F238E27FC236}">
                <a16:creationId xmlns:a16="http://schemas.microsoft.com/office/drawing/2014/main" id="{DC305BCC-F44C-4C0E-8008-5729960E083F}"/>
              </a:ext>
            </a:extLst>
          </p:cNvPr>
          <p:cNvSpPr txBox="1"/>
          <p:nvPr/>
        </p:nvSpPr>
        <p:spPr>
          <a:xfrm>
            <a:off x="8631047" y="3695162"/>
            <a:ext cx="1830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東森</a:t>
            </a:r>
          </a:p>
        </p:txBody>
      </p:sp>
      <p:cxnSp>
        <p:nvCxnSpPr>
          <p:cNvPr id="97" name="直線接點 96">
            <a:extLst>
              <a:ext uri="{FF2B5EF4-FFF2-40B4-BE49-F238E27FC236}">
                <a16:creationId xmlns:a16="http://schemas.microsoft.com/office/drawing/2014/main" id="{C9C58F09-A390-4C6F-98D6-CF5B84BAD28D}"/>
              </a:ext>
            </a:extLst>
          </p:cNvPr>
          <p:cNvCxnSpPr/>
          <p:nvPr/>
        </p:nvCxnSpPr>
        <p:spPr>
          <a:xfrm>
            <a:off x="5500375" y="4938427"/>
            <a:ext cx="2880000" cy="0"/>
          </a:xfrm>
          <a:prstGeom prst="line">
            <a:avLst/>
          </a:prstGeom>
          <a:ln w="2857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文字方塊 97">
            <a:extLst>
              <a:ext uri="{FF2B5EF4-FFF2-40B4-BE49-F238E27FC236}">
                <a16:creationId xmlns:a16="http://schemas.microsoft.com/office/drawing/2014/main" id="{34339085-B32E-4828-AD25-5A947777AB24}"/>
              </a:ext>
            </a:extLst>
          </p:cNvPr>
          <p:cNvSpPr txBox="1"/>
          <p:nvPr/>
        </p:nvSpPr>
        <p:spPr>
          <a:xfrm>
            <a:off x="8631047" y="4697450"/>
            <a:ext cx="1830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東森</a:t>
            </a:r>
          </a:p>
        </p:txBody>
      </p:sp>
      <p:sp>
        <p:nvSpPr>
          <p:cNvPr id="100" name="文字方塊 99">
            <a:extLst>
              <a:ext uri="{FF2B5EF4-FFF2-40B4-BE49-F238E27FC236}">
                <a16:creationId xmlns:a16="http://schemas.microsoft.com/office/drawing/2014/main" id="{24867002-3935-49EF-B8B0-4222E349580C}"/>
              </a:ext>
            </a:extLst>
          </p:cNvPr>
          <p:cNvSpPr txBox="1"/>
          <p:nvPr/>
        </p:nvSpPr>
        <p:spPr>
          <a:xfrm>
            <a:off x="8631047" y="5814325"/>
            <a:ext cx="1830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東森</a:t>
            </a:r>
          </a:p>
        </p:txBody>
      </p:sp>
      <p:cxnSp>
        <p:nvCxnSpPr>
          <p:cNvPr id="101" name="直線接點 100">
            <a:extLst>
              <a:ext uri="{FF2B5EF4-FFF2-40B4-BE49-F238E27FC236}">
                <a16:creationId xmlns:a16="http://schemas.microsoft.com/office/drawing/2014/main" id="{E61FDBF5-B897-4824-9B71-1A8EC565C7F6}"/>
              </a:ext>
            </a:extLst>
          </p:cNvPr>
          <p:cNvCxnSpPr/>
          <p:nvPr/>
        </p:nvCxnSpPr>
        <p:spPr>
          <a:xfrm>
            <a:off x="4170857" y="6006200"/>
            <a:ext cx="4320000" cy="0"/>
          </a:xfrm>
          <a:prstGeom prst="line">
            <a:avLst/>
          </a:prstGeom>
          <a:ln w="2857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文字方塊 101">
            <a:extLst>
              <a:ext uri="{FF2B5EF4-FFF2-40B4-BE49-F238E27FC236}">
                <a16:creationId xmlns:a16="http://schemas.microsoft.com/office/drawing/2014/main" id="{52F48174-C801-430A-B6B8-3E953EBA63BA}"/>
              </a:ext>
            </a:extLst>
          </p:cNvPr>
          <p:cNvSpPr txBox="1"/>
          <p:nvPr/>
        </p:nvSpPr>
        <p:spPr>
          <a:xfrm>
            <a:off x="11834535" y="6488668"/>
            <a:ext cx="32388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48942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7FBF83BE-AF78-45DF-B755-0D2DC4215506}"/>
              </a:ext>
            </a:extLst>
          </p:cNvPr>
          <p:cNvSpPr/>
          <p:nvPr/>
        </p:nvSpPr>
        <p:spPr>
          <a:xfrm>
            <a:off x="0" y="1499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89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j2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CF0324CF-D3EB-42F5-A8D8-C6FC83B2BF9F}"/>
              </a:ext>
            </a:extLst>
          </p:cNvPr>
          <p:cNvSpPr/>
          <p:nvPr/>
        </p:nvSpPr>
        <p:spPr>
          <a:xfrm>
            <a:off x="8631777" y="5825824"/>
            <a:ext cx="1166424" cy="82330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 lIns="0" rIns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直消電商</a:t>
            </a: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全新品牌</a:t>
            </a: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ctr" defTabSz="4572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6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ecKare</a:t>
            </a: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B822717-6384-4CC4-BAF6-1B555D58EE4A}"/>
              </a:ext>
            </a:extLst>
          </p:cNvPr>
          <p:cNvSpPr txBox="1"/>
          <p:nvPr/>
        </p:nvSpPr>
        <p:spPr>
          <a:xfrm>
            <a:off x="203084" y="91770"/>
            <a:ext cx="6655768" cy="584775"/>
          </a:xfrm>
          <a:prstGeom prst="rect">
            <a:avLst/>
          </a:prstGeom>
          <a:solidFill>
            <a:srgbClr val="A6000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東森集團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EMG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發展歷程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C8A3EA6-A5A4-43D3-A79D-5DF8924BC89A}"/>
              </a:ext>
            </a:extLst>
          </p:cNvPr>
          <p:cNvSpPr/>
          <p:nvPr/>
        </p:nvSpPr>
        <p:spPr>
          <a:xfrm>
            <a:off x="657961" y="3418068"/>
            <a:ext cx="11074827" cy="25731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052462E8-9F3E-40E2-8A06-9EF8C55D0AEC}"/>
              </a:ext>
            </a:extLst>
          </p:cNvPr>
          <p:cNvSpPr/>
          <p:nvPr/>
        </p:nvSpPr>
        <p:spPr>
          <a:xfrm>
            <a:off x="1592068" y="3330579"/>
            <a:ext cx="354563" cy="36389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52836C5-A8CE-4FAB-85BC-1B2D88BEFAA8}"/>
              </a:ext>
            </a:extLst>
          </p:cNvPr>
          <p:cNvSpPr txBox="1"/>
          <p:nvPr/>
        </p:nvSpPr>
        <p:spPr>
          <a:xfrm>
            <a:off x="2156652" y="3831295"/>
            <a:ext cx="840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1995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43F49BDB-4C82-4015-8797-BFD6D22C2042}"/>
              </a:ext>
            </a:extLst>
          </p:cNvPr>
          <p:cNvSpPr/>
          <p:nvPr/>
        </p:nvSpPr>
        <p:spPr>
          <a:xfrm>
            <a:off x="2386428" y="3307996"/>
            <a:ext cx="354563" cy="36389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FACED34-9D10-45F0-B2A4-31AE0AD17DDB}"/>
              </a:ext>
            </a:extLst>
          </p:cNvPr>
          <p:cNvSpPr txBox="1"/>
          <p:nvPr/>
        </p:nvSpPr>
        <p:spPr>
          <a:xfrm>
            <a:off x="2947690" y="3812638"/>
            <a:ext cx="808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1997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3AC86C12-6443-418F-AD9C-1EC5CFDCF63D}"/>
              </a:ext>
            </a:extLst>
          </p:cNvPr>
          <p:cNvSpPr/>
          <p:nvPr/>
        </p:nvSpPr>
        <p:spPr>
          <a:xfrm>
            <a:off x="3557712" y="3333190"/>
            <a:ext cx="354563" cy="36389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7BC5BB5-BEAB-4050-86D8-5E5305C79EB9}"/>
              </a:ext>
            </a:extLst>
          </p:cNvPr>
          <p:cNvSpPr txBox="1"/>
          <p:nvPr/>
        </p:nvSpPr>
        <p:spPr>
          <a:xfrm>
            <a:off x="3692228" y="3788930"/>
            <a:ext cx="801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1999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03D47612-012B-454C-ABA4-637C9F162C21}"/>
              </a:ext>
            </a:extLst>
          </p:cNvPr>
          <p:cNvSpPr/>
          <p:nvPr/>
        </p:nvSpPr>
        <p:spPr>
          <a:xfrm>
            <a:off x="4832785" y="3333190"/>
            <a:ext cx="354563" cy="36389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05D2E1F-59CB-4E9C-8989-9F2617422EF7}"/>
              </a:ext>
            </a:extLst>
          </p:cNvPr>
          <p:cNvSpPr txBox="1"/>
          <p:nvPr/>
        </p:nvSpPr>
        <p:spPr>
          <a:xfrm>
            <a:off x="5339115" y="3717017"/>
            <a:ext cx="84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TW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2011</a:t>
            </a:r>
            <a:endParaRPr kumimoji="0" lang="zh-TW" altLang="en-US" sz="2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DDE7B6E7-22E6-4D40-A7F6-C3AAD11F75C4}"/>
              </a:ext>
            </a:extLst>
          </p:cNvPr>
          <p:cNvSpPr/>
          <p:nvPr/>
        </p:nvSpPr>
        <p:spPr>
          <a:xfrm>
            <a:off x="5965902" y="3333190"/>
            <a:ext cx="354563" cy="36389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A3E6D56-CB0E-4799-B416-F6C6E5E69534}"/>
              </a:ext>
            </a:extLst>
          </p:cNvPr>
          <p:cNvSpPr txBox="1"/>
          <p:nvPr/>
        </p:nvSpPr>
        <p:spPr>
          <a:xfrm>
            <a:off x="6217433" y="3790799"/>
            <a:ext cx="830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2017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20" name="橢圓 19">
            <a:extLst>
              <a:ext uri="{FF2B5EF4-FFF2-40B4-BE49-F238E27FC236}">
                <a16:creationId xmlns:a16="http://schemas.microsoft.com/office/drawing/2014/main" id="{8EFA1188-5768-414A-A578-56C376881256}"/>
              </a:ext>
            </a:extLst>
          </p:cNvPr>
          <p:cNvSpPr/>
          <p:nvPr/>
        </p:nvSpPr>
        <p:spPr>
          <a:xfrm>
            <a:off x="7398887" y="3341952"/>
            <a:ext cx="354563" cy="36389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203B490B-5723-438B-B03A-46CCB4902A87}"/>
              </a:ext>
            </a:extLst>
          </p:cNvPr>
          <p:cNvSpPr txBox="1"/>
          <p:nvPr/>
        </p:nvSpPr>
        <p:spPr>
          <a:xfrm>
            <a:off x="6873469" y="3788581"/>
            <a:ext cx="87426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2018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22" name="橢圓 21">
            <a:extLst>
              <a:ext uri="{FF2B5EF4-FFF2-40B4-BE49-F238E27FC236}">
                <a16:creationId xmlns:a16="http://schemas.microsoft.com/office/drawing/2014/main" id="{F9DBC39E-9EBA-46E7-81D8-C0227A534A0C}"/>
              </a:ext>
            </a:extLst>
          </p:cNvPr>
          <p:cNvSpPr/>
          <p:nvPr/>
        </p:nvSpPr>
        <p:spPr>
          <a:xfrm>
            <a:off x="526602" y="3333190"/>
            <a:ext cx="354563" cy="36389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9A4778EB-DCBC-488E-A2BA-BD1A7C873B22}"/>
              </a:ext>
            </a:extLst>
          </p:cNvPr>
          <p:cNvSpPr txBox="1"/>
          <p:nvPr/>
        </p:nvSpPr>
        <p:spPr>
          <a:xfrm>
            <a:off x="675890" y="3798132"/>
            <a:ext cx="817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1975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5D6E3073-612F-4BD8-B6B1-F6A3BE8DEF64}"/>
              </a:ext>
            </a:extLst>
          </p:cNvPr>
          <p:cNvCxnSpPr>
            <a:cxnSpLocks/>
          </p:cNvCxnSpPr>
          <p:nvPr/>
        </p:nvCxnSpPr>
        <p:spPr>
          <a:xfrm>
            <a:off x="2563709" y="2234506"/>
            <a:ext cx="0" cy="107349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936DD16F-E608-4501-9CC5-1E07D31D300E}"/>
              </a:ext>
            </a:extLst>
          </p:cNvPr>
          <p:cNvSpPr/>
          <p:nvPr/>
        </p:nvSpPr>
        <p:spPr>
          <a:xfrm>
            <a:off x="1561322" y="1536726"/>
            <a:ext cx="1495923" cy="699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有綫電視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MSO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東森媒體科技</a:t>
            </a:r>
            <a:endParaRPr kumimoji="0" lang="zh-TW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B03AD8E5-84A0-4D6B-91B0-0800A1AAB47A}"/>
              </a:ext>
            </a:extLst>
          </p:cNvPr>
          <p:cNvCxnSpPr>
            <a:cxnSpLocks/>
          </p:cNvCxnSpPr>
          <p:nvPr/>
        </p:nvCxnSpPr>
        <p:spPr>
          <a:xfrm>
            <a:off x="3304776" y="2401781"/>
            <a:ext cx="0" cy="99635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7C25A092-4582-4D5E-AA1C-2D1C1EE303A2}"/>
              </a:ext>
            </a:extLst>
          </p:cNvPr>
          <p:cNvSpPr/>
          <p:nvPr/>
        </p:nvSpPr>
        <p:spPr>
          <a:xfrm>
            <a:off x="3138108" y="1349185"/>
            <a:ext cx="1462260" cy="105259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電視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頻道經營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東森電視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EBC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(</a:t>
            </a:r>
            <a:r>
              <a: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已出售</a:t>
            </a: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)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5115587C-5E6D-4F18-8F04-5CCB0A3F940F}"/>
              </a:ext>
            </a:extLst>
          </p:cNvPr>
          <p:cNvCxnSpPr>
            <a:cxnSpLocks/>
          </p:cNvCxnSpPr>
          <p:nvPr/>
        </p:nvCxnSpPr>
        <p:spPr>
          <a:xfrm>
            <a:off x="3735408" y="3663653"/>
            <a:ext cx="8550" cy="61633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E78FEFEF-44E7-4272-8E42-9532D2F6D36D}"/>
              </a:ext>
            </a:extLst>
          </p:cNvPr>
          <p:cNvSpPr/>
          <p:nvPr/>
        </p:nvSpPr>
        <p:spPr>
          <a:xfrm>
            <a:off x="2785395" y="4279987"/>
            <a:ext cx="1241375" cy="105259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電視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購物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東森購物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網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EHS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CCFA0E02-8DC1-4C4B-88D9-FAB40F8B9BB4}"/>
              </a:ext>
            </a:extLst>
          </p:cNvPr>
          <p:cNvCxnSpPr>
            <a:cxnSpLocks/>
          </p:cNvCxnSpPr>
          <p:nvPr/>
        </p:nvCxnSpPr>
        <p:spPr>
          <a:xfrm>
            <a:off x="5000128" y="2312428"/>
            <a:ext cx="0" cy="110564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40505024-075F-4BC4-BDE1-63485E8B5042}"/>
              </a:ext>
            </a:extLst>
          </p:cNvPr>
          <p:cNvSpPr/>
          <p:nvPr/>
        </p:nvSpPr>
        <p:spPr>
          <a:xfrm>
            <a:off x="4774575" y="1262307"/>
            <a:ext cx="1603581" cy="105259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社群新聞平臺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ETtoday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新聞雲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(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東森新媒體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)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B2FDA4B4-2B09-4B7F-9504-70A5228DED2B}"/>
              </a:ext>
            </a:extLst>
          </p:cNvPr>
          <p:cNvCxnSpPr>
            <a:cxnSpLocks/>
          </p:cNvCxnSpPr>
          <p:nvPr/>
        </p:nvCxnSpPr>
        <p:spPr>
          <a:xfrm>
            <a:off x="6071466" y="3509392"/>
            <a:ext cx="0" cy="75967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>
            <a:extLst>
              <a:ext uri="{FF2B5EF4-FFF2-40B4-BE49-F238E27FC236}">
                <a16:creationId xmlns:a16="http://schemas.microsoft.com/office/drawing/2014/main" id="{11FBC66C-D002-4C8C-AC7D-4BE966757F71}"/>
              </a:ext>
            </a:extLst>
          </p:cNvPr>
          <p:cNvSpPr/>
          <p:nvPr/>
        </p:nvSpPr>
        <p:spPr>
          <a:xfrm>
            <a:off x="6377636" y="6130539"/>
            <a:ext cx="2050445" cy="58477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社交電商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網連通成立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CF0324CF-D3EB-42F5-A8D8-C6FC83B2BF9F}"/>
              </a:ext>
            </a:extLst>
          </p:cNvPr>
          <p:cNvSpPr/>
          <p:nvPr/>
        </p:nvSpPr>
        <p:spPr>
          <a:xfrm>
            <a:off x="4584346" y="4245589"/>
            <a:ext cx="1652745" cy="699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直銷事業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東森全球新連鎖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50" name="直線接點 49">
            <a:extLst>
              <a:ext uri="{FF2B5EF4-FFF2-40B4-BE49-F238E27FC236}">
                <a16:creationId xmlns:a16="http://schemas.microsoft.com/office/drawing/2014/main" id="{74BF66C3-AC77-4701-9448-AB4D23F155A9}"/>
              </a:ext>
            </a:extLst>
          </p:cNvPr>
          <p:cNvCxnSpPr>
            <a:cxnSpLocks/>
          </p:cNvCxnSpPr>
          <p:nvPr/>
        </p:nvCxnSpPr>
        <p:spPr>
          <a:xfrm flipH="1">
            <a:off x="7556129" y="3490805"/>
            <a:ext cx="4421" cy="74199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D3143AB3-6B5E-4667-A624-57A806136889}"/>
              </a:ext>
            </a:extLst>
          </p:cNvPr>
          <p:cNvSpPr/>
          <p:nvPr/>
        </p:nvSpPr>
        <p:spPr>
          <a:xfrm>
            <a:off x="6364757" y="4241542"/>
            <a:ext cx="2050445" cy="5958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併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購草莓網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Strawberry.net</a:t>
            </a:r>
          </a:p>
        </p:txBody>
      </p:sp>
      <p:cxnSp>
        <p:nvCxnSpPr>
          <p:cNvPr id="53" name="直線接點 52">
            <a:extLst>
              <a:ext uri="{FF2B5EF4-FFF2-40B4-BE49-F238E27FC236}">
                <a16:creationId xmlns:a16="http://schemas.microsoft.com/office/drawing/2014/main" id="{F58D93F0-C64C-41AD-AB23-6FCEB626277F}"/>
              </a:ext>
            </a:extLst>
          </p:cNvPr>
          <p:cNvCxnSpPr>
            <a:cxnSpLocks/>
          </p:cNvCxnSpPr>
          <p:nvPr/>
        </p:nvCxnSpPr>
        <p:spPr>
          <a:xfrm flipH="1">
            <a:off x="7570511" y="2490281"/>
            <a:ext cx="11312" cy="96007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A0AFA345-2638-4864-81EF-2C6272E3EA52}"/>
              </a:ext>
            </a:extLst>
          </p:cNvPr>
          <p:cNvSpPr/>
          <p:nvPr/>
        </p:nvSpPr>
        <p:spPr>
          <a:xfrm>
            <a:off x="6525469" y="2108600"/>
            <a:ext cx="1415772" cy="379463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量子娛樂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55" name="直線接點 54">
            <a:extLst>
              <a:ext uri="{FF2B5EF4-FFF2-40B4-BE49-F238E27FC236}">
                <a16:creationId xmlns:a16="http://schemas.microsoft.com/office/drawing/2014/main" id="{F04B81BD-5E7D-4661-AD3E-F5E509875B53}"/>
              </a:ext>
            </a:extLst>
          </p:cNvPr>
          <p:cNvCxnSpPr>
            <a:cxnSpLocks/>
          </p:cNvCxnSpPr>
          <p:nvPr/>
        </p:nvCxnSpPr>
        <p:spPr>
          <a:xfrm flipH="1">
            <a:off x="703238" y="3637283"/>
            <a:ext cx="3888" cy="102920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673812F9-039F-487F-9A71-CED024FCBE19}"/>
              </a:ext>
            </a:extLst>
          </p:cNvPr>
          <p:cNvSpPr/>
          <p:nvPr/>
        </p:nvSpPr>
        <p:spPr>
          <a:xfrm>
            <a:off x="50943" y="4691089"/>
            <a:ext cx="1582100" cy="1372683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東森國際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EMI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倉儲事業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控股母</a:t>
            </a: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公司</a:t>
            </a:r>
            <a:endParaRPr kumimoji="0" lang="en-US" altLang="zh-CN" sz="1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台灣上市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(2614)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577CEBED-84BC-409C-B9A3-02350B50225B}"/>
              </a:ext>
            </a:extLst>
          </p:cNvPr>
          <p:cNvSpPr/>
          <p:nvPr/>
        </p:nvSpPr>
        <p:spPr>
          <a:xfrm>
            <a:off x="6364757" y="4899301"/>
            <a:ext cx="2050445" cy="699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併購自然美 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NB</a:t>
            </a: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香港上市</a:t>
            </a:r>
            <a:r>
              <a:rPr kumimoji="0" lang="en-US" altLang="zh-CN" sz="1600" b="1" i="0" u="none" strike="noStrike" kern="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(0157.HK)</a:t>
            </a:r>
          </a:p>
        </p:txBody>
      </p:sp>
      <p:sp>
        <p:nvSpPr>
          <p:cNvPr id="46" name="橢圓 45">
            <a:extLst>
              <a:ext uri="{FF2B5EF4-FFF2-40B4-BE49-F238E27FC236}">
                <a16:creationId xmlns:a16="http://schemas.microsoft.com/office/drawing/2014/main" id="{58DB2C61-D6FE-4AC4-9D8D-754D08587A58}"/>
              </a:ext>
            </a:extLst>
          </p:cNvPr>
          <p:cNvSpPr/>
          <p:nvPr/>
        </p:nvSpPr>
        <p:spPr>
          <a:xfrm>
            <a:off x="8661329" y="3333190"/>
            <a:ext cx="354563" cy="3638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034FD9C0-62B6-4979-B5C6-1AE17C1DABEC}"/>
              </a:ext>
            </a:extLst>
          </p:cNvPr>
          <p:cNvSpPr txBox="1"/>
          <p:nvPr/>
        </p:nvSpPr>
        <p:spPr>
          <a:xfrm>
            <a:off x="7985268" y="3787812"/>
            <a:ext cx="969199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2019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28AF7288-1B69-4DE3-A45B-E848C8160ADC}"/>
              </a:ext>
            </a:extLst>
          </p:cNvPr>
          <p:cNvCxnSpPr>
            <a:cxnSpLocks/>
          </p:cNvCxnSpPr>
          <p:nvPr/>
        </p:nvCxnSpPr>
        <p:spPr>
          <a:xfrm>
            <a:off x="8829071" y="2918525"/>
            <a:ext cx="0" cy="47961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>
            <a:extLst>
              <a:ext uri="{FF2B5EF4-FFF2-40B4-BE49-F238E27FC236}">
                <a16:creationId xmlns:a16="http://schemas.microsoft.com/office/drawing/2014/main" id="{3F195A15-605E-49C1-BFE8-5D42F7F112EF}"/>
              </a:ext>
            </a:extLst>
          </p:cNvPr>
          <p:cNvSpPr/>
          <p:nvPr/>
        </p:nvSpPr>
        <p:spPr>
          <a:xfrm>
            <a:off x="8243829" y="2161933"/>
            <a:ext cx="710639" cy="6995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分衆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傳媒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59" name="橢圓 58">
            <a:extLst>
              <a:ext uri="{FF2B5EF4-FFF2-40B4-BE49-F238E27FC236}">
                <a16:creationId xmlns:a16="http://schemas.microsoft.com/office/drawing/2014/main" id="{0318BC5B-3336-47C7-9E96-A988E864ABAC}"/>
              </a:ext>
            </a:extLst>
          </p:cNvPr>
          <p:cNvSpPr/>
          <p:nvPr/>
        </p:nvSpPr>
        <p:spPr>
          <a:xfrm>
            <a:off x="3111514" y="3331399"/>
            <a:ext cx="354563" cy="36389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1F6B3F3E-F15D-42DD-A579-45F8D0A90295}"/>
              </a:ext>
            </a:extLst>
          </p:cNvPr>
          <p:cNvSpPr txBox="1"/>
          <p:nvPr/>
        </p:nvSpPr>
        <p:spPr>
          <a:xfrm>
            <a:off x="1391794" y="3796739"/>
            <a:ext cx="8589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1988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63" name="直線接點 62">
            <a:extLst>
              <a:ext uri="{FF2B5EF4-FFF2-40B4-BE49-F238E27FC236}">
                <a16:creationId xmlns:a16="http://schemas.microsoft.com/office/drawing/2014/main" id="{009205BD-0A1A-41B6-A7B8-87D6227975F1}"/>
              </a:ext>
            </a:extLst>
          </p:cNvPr>
          <p:cNvCxnSpPr>
            <a:cxnSpLocks/>
          </p:cNvCxnSpPr>
          <p:nvPr/>
        </p:nvCxnSpPr>
        <p:spPr>
          <a:xfrm>
            <a:off x="1763736" y="3605592"/>
            <a:ext cx="8550" cy="98834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EA392999-7114-4026-88B0-7DF8BF927C8D}"/>
              </a:ext>
            </a:extLst>
          </p:cNvPr>
          <p:cNvSpPr/>
          <p:nvPr/>
        </p:nvSpPr>
        <p:spPr>
          <a:xfrm>
            <a:off x="1721085" y="4591728"/>
            <a:ext cx="1005403" cy="379463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森房屋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cxnSp>
        <p:nvCxnSpPr>
          <p:cNvPr id="67" name="直線接點 66">
            <a:extLst>
              <a:ext uri="{FF2B5EF4-FFF2-40B4-BE49-F238E27FC236}">
                <a16:creationId xmlns:a16="http://schemas.microsoft.com/office/drawing/2014/main" id="{FECD84B1-29E0-446C-A9B8-9A73168B2AB6}"/>
              </a:ext>
            </a:extLst>
          </p:cNvPr>
          <p:cNvCxnSpPr>
            <a:cxnSpLocks/>
          </p:cNvCxnSpPr>
          <p:nvPr/>
        </p:nvCxnSpPr>
        <p:spPr>
          <a:xfrm flipH="1">
            <a:off x="8838613" y="3580174"/>
            <a:ext cx="29" cy="65335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矩形 67">
            <a:extLst>
              <a:ext uri="{FF2B5EF4-FFF2-40B4-BE49-F238E27FC236}">
                <a16:creationId xmlns:a16="http://schemas.microsoft.com/office/drawing/2014/main" id="{9C613A60-CD29-414B-82A3-4A0C049E64B6}"/>
              </a:ext>
            </a:extLst>
          </p:cNvPr>
          <p:cNvSpPr/>
          <p:nvPr/>
        </p:nvSpPr>
        <p:spPr>
          <a:xfrm>
            <a:off x="6364757" y="5679748"/>
            <a:ext cx="2050445" cy="379463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東森寵物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CF6563D7-0CD4-4AD4-A4F9-98AD7BA3F03C}"/>
              </a:ext>
            </a:extLst>
          </p:cNvPr>
          <p:cNvSpPr/>
          <p:nvPr/>
        </p:nvSpPr>
        <p:spPr>
          <a:xfrm>
            <a:off x="8486107" y="4232800"/>
            <a:ext cx="1057201" cy="379463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HER 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平台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034FD9C0-62B6-4979-B5C6-1AE17C1DABEC}"/>
              </a:ext>
            </a:extLst>
          </p:cNvPr>
          <p:cNvSpPr txBox="1"/>
          <p:nvPr/>
        </p:nvSpPr>
        <p:spPr>
          <a:xfrm>
            <a:off x="8980227" y="3796693"/>
            <a:ext cx="91960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2020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B7BC5BB5-BEAB-4050-86D8-5E5305C79EB9}"/>
              </a:ext>
            </a:extLst>
          </p:cNvPr>
          <p:cNvSpPr txBox="1"/>
          <p:nvPr/>
        </p:nvSpPr>
        <p:spPr>
          <a:xfrm>
            <a:off x="4425849" y="3781001"/>
            <a:ext cx="801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2004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77" name="橢圓 76">
            <a:extLst>
              <a:ext uri="{FF2B5EF4-FFF2-40B4-BE49-F238E27FC236}">
                <a16:creationId xmlns:a16="http://schemas.microsoft.com/office/drawing/2014/main" id="{58DB2C61-D6FE-4AC4-9D8D-754D08587A58}"/>
              </a:ext>
            </a:extLst>
          </p:cNvPr>
          <p:cNvSpPr/>
          <p:nvPr/>
        </p:nvSpPr>
        <p:spPr>
          <a:xfrm>
            <a:off x="4211171" y="3316961"/>
            <a:ext cx="354563" cy="36389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cxnSp>
        <p:nvCxnSpPr>
          <p:cNvPr id="78" name="直線接點 77">
            <a:extLst>
              <a:ext uri="{FF2B5EF4-FFF2-40B4-BE49-F238E27FC236}">
                <a16:creationId xmlns:a16="http://schemas.microsoft.com/office/drawing/2014/main" id="{28AF7288-1B69-4DE3-A45B-E848C8160ADC}"/>
              </a:ext>
            </a:extLst>
          </p:cNvPr>
          <p:cNvCxnSpPr>
            <a:cxnSpLocks/>
          </p:cNvCxnSpPr>
          <p:nvPr/>
        </p:nvCxnSpPr>
        <p:spPr>
          <a:xfrm>
            <a:off x="4389696" y="3580174"/>
            <a:ext cx="2558" cy="182767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矩形 78">
            <a:extLst>
              <a:ext uri="{FF2B5EF4-FFF2-40B4-BE49-F238E27FC236}">
                <a16:creationId xmlns:a16="http://schemas.microsoft.com/office/drawing/2014/main" id="{E78FEFEF-44E7-4272-8E42-9532D2F6D36D}"/>
              </a:ext>
            </a:extLst>
          </p:cNvPr>
          <p:cNvSpPr/>
          <p:nvPr/>
        </p:nvSpPr>
        <p:spPr>
          <a:xfrm>
            <a:off x="3736482" y="5421050"/>
            <a:ext cx="1247931" cy="1052596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東森保代</a:t>
            </a: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媒體保險</a:t>
            </a: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東森嚴選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C7EAD5CE-C22C-4D07-9070-3FB316031F57}"/>
              </a:ext>
            </a:extLst>
          </p:cNvPr>
          <p:cNvSpPr/>
          <p:nvPr/>
        </p:nvSpPr>
        <p:spPr>
          <a:xfrm>
            <a:off x="8686427" y="227439"/>
            <a:ext cx="3046361" cy="90794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集團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202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2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年營收：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349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億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台幣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  <a:sym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2023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年</a:t>
            </a:r>
            <a:r>
              <a:rPr kumimoji="0" lang="zh-TW" altLang="zh-TW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集團員工數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：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5232</a:t>
            </a:r>
            <a:r>
              <a:rPr kumimoji="0" lang="zh-TW" altLang="zh-TW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人</a:t>
            </a: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  <a:sym typeface="Calibri"/>
              </a:rPr>
              <a:t>國際化發展：兩家上市公司</a:t>
            </a: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  <a:sym typeface="Calibri"/>
            </a:endParaRPr>
          </a:p>
        </p:txBody>
      </p:sp>
      <p:sp>
        <p:nvSpPr>
          <p:cNvPr id="61" name="投影片編號版面配置區 3"/>
          <p:cNvSpPr txBox="1">
            <a:spLocks/>
          </p:cNvSpPr>
          <p:nvPr/>
        </p:nvSpPr>
        <p:spPr>
          <a:xfrm>
            <a:off x="9300444" y="647553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400" b="1" kern="12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sym typeface="Arial"/>
              </a:rPr>
              <a:t>2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sym typeface="Arial"/>
            </a:endParaRPr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835AF9D3-CB7C-C378-DC8C-C3592D65B42B}"/>
              </a:ext>
            </a:extLst>
          </p:cNvPr>
          <p:cNvCxnSpPr>
            <a:cxnSpLocks/>
          </p:cNvCxnSpPr>
          <p:nvPr/>
        </p:nvCxnSpPr>
        <p:spPr>
          <a:xfrm flipH="1">
            <a:off x="11716232" y="3675386"/>
            <a:ext cx="16556" cy="1969107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BF7F1FC4-C14D-2AB9-ACF7-0FF3A6E74964}"/>
              </a:ext>
            </a:extLst>
          </p:cNvPr>
          <p:cNvSpPr txBox="1"/>
          <p:nvPr/>
        </p:nvSpPr>
        <p:spPr>
          <a:xfrm>
            <a:off x="9793292" y="3779532"/>
            <a:ext cx="905608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2022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77CCA1A2-68FB-AF14-D0AD-ED62D3D21F10}"/>
              </a:ext>
            </a:extLst>
          </p:cNvPr>
          <p:cNvSpPr/>
          <p:nvPr/>
        </p:nvSpPr>
        <p:spPr>
          <a:xfrm>
            <a:off x="9480398" y="3321455"/>
            <a:ext cx="354563" cy="3638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092A7663-000C-AE72-75A6-A65807FFC629}"/>
              </a:ext>
            </a:extLst>
          </p:cNvPr>
          <p:cNvCxnSpPr>
            <a:cxnSpLocks/>
          </p:cNvCxnSpPr>
          <p:nvPr/>
        </p:nvCxnSpPr>
        <p:spPr>
          <a:xfrm>
            <a:off x="9650005" y="3753616"/>
            <a:ext cx="0" cy="205800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84325A47-431A-672F-A0BA-3DD5AF15C71F}"/>
              </a:ext>
            </a:extLst>
          </p:cNvPr>
          <p:cNvSpPr/>
          <p:nvPr/>
        </p:nvSpPr>
        <p:spPr>
          <a:xfrm>
            <a:off x="9761344" y="4225385"/>
            <a:ext cx="1450998" cy="379463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慈愛生物科技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0239D9D9-9177-1EEF-4B2C-7EB40EC69476}"/>
              </a:ext>
            </a:extLst>
          </p:cNvPr>
          <p:cNvSpPr/>
          <p:nvPr/>
        </p:nvSpPr>
        <p:spPr>
          <a:xfrm>
            <a:off x="9777632" y="4691089"/>
            <a:ext cx="1434710" cy="379463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慈愛動物醫院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2850A8B-1D5D-FC13-1F3B-2BD261C85F96}"/>
              </a:ext>
            </a:extLst>
          </p:cNvPr>
          <p:cNvSpPr/>
          <p:nvPr/>
        </p:nvSpPr>
        <p:spPr>
          <a:xfrm>
            <a:off x="10326005" y="5142851"/>
            <a:ext cx="873835" cy="379463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點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8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號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40" name="橢圓 39">
            <a:extLst>
              <a:ext uri="{FF2B5EF4-FFF2-40B4-BE49-F238E27FC236}">
                <a16:creationId xmlns:a16="http://schemas.microsoft.com/office/drawing/2014/main" id="{AF090A2F-C36B-5BCF-3A13-F295DBC02888}"/>
              </a:ext>
            </a:extLst>
          </p:cNvPr>
          <p:cNvSpPr/>
          <p:nvPr/>
        </p:nvSpPr>
        <p:spPr>
          <a:xfrm>
            <a:off x="10248695" y="3325124"/>
            <a:ext cx="354563" cy="3638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41" name="橢圓 40">
            <a:extLst>
              <a:ext uri="{FF2B5EF4-FFF2-40B4-BE49-F238E27FC236}">
                <a16:creationId xmlns:a16="http://schemas.microsoft.com/office/drawing/2014/main" id="{8619BDB6-347D-4C5F-CF8E-CA4C3E30D253}"/>
              </a:ext>
            </a:extLst>
          </p:cNvPr>
          <p:cNvSpPr/>
          <p:nvPr/>
        </p:nvSpPr>
        <p:spPr>
          <a:xfrm>
            <a:off x="11538951" y="3325124"/>
            <a:ext cx="354563" cy="36389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cxnSp>
        <p:nvCxnSpPr>
          <p:cNvPr id="42" name="直線接點 41">
            <a:extLst>
              <a:ext uri="{FF2B5EF4-FFF2-40B4-BE49-F238E27FC236}">
                <a16:creationId xmlns:a16="http://schemas.microsoft.com/office/drawing/2014/main" id="{708BF7BB-F20F-7488-883A-ED85428C7609}"/>
              </a:ext>
            </a:extLst>
          </p:cNvPr>
          <p:cNvCxnSpPr>
            <a:cxnSpLocks/>
          </p:cNvCxnSpPr>
          <p:nvPr/>
        </p:nvCxnSpPr>
        <p:spPr>
          <a:xfrm flipH="1">
            <a:off x="10461340" y="3543518"/>
            <a:ext cx="29" cy="65335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>
            <a:extLst>
              <a:ext uri="{FF2B5EF4-FFF2-40B4-BE49-F238E27FC236}">
                <a16:creationId xmlns:a16="http://schemas.microsoft.com/office/drawing/2014/main" id="{D9EB4BB9-24DC-26E8-4587-D7426C39E0F5}"/>
              </a:ext>
            </a:extLst>
          </p:cNvPr>
          <p:cNvSpPr/>
          <p:nvPr/>
        </p:nvSpPr>
        <p:spPr>
          <a:xfrm>
            <a:off x="9969427" y="5644493"/>
            <a:ext cx="2051346" cy="103105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線下商場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/</a:t>
            </a:r>
            <a:r>
              <a:rPr kumimoji="0" lang="zh-TW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美食街</a:t>
            </a:r>
            <a:endParaRPr kumimoji="0" lang="en-US" altLang="zh-TW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東森廣場</a:t>
            </a:r>
            <a:r>
              <a:rPr kumimoji="0" lang="en-US" altLang="zh-TW" sz="15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(</a:t>
            </a:r>
            <a:r>
              <a:rPr kumimoji="0" lang="zh-TW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中和</a:t>
            </a:r>
            <a:r>
              <a:rPr kumimoji="0" lang="en-US" altLang="zh-TW" sz="15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)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榮總美食廣場</a:t>
            </a:r>
            <a:endParaRPr kumimoji="0" lang="en-US" altLang="zh-TW" sz="15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東森廣場</a:t>
            </a:r>
            <a:r>
              <a:rPr kumimoji="0" lang="en-US" altLang="zh-TW" sz="15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K</a:t>
            </a:r>
            <a:r>
              <a:rPr kumimoji="0" lang="zh-TW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區地下街</a:t>
            </a:r>
            <a:endParaRPr kumimoji="0" lang="en-US" altLang="zh-CN" sz="15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57" name="橢圓 56">
            <a:extLst>
              <a:ext uri="{FF2B5EF4-FFF2-40B4-BE49-F238E27FC236}">
                <a16:creationId xmlns:a16="http://schemas.microsoft.com/office/drawing/2014/main" id="{30FC6B8A-C1AF-7638-2088-933B67C7D362}"/>
              </a:ext>
            </a:extLst>
          </p:cNvPr>
          <p:cNvSpPr/>
          <p:nvPr/>
        </p:nvSpPr>
        <p:spPr>
          <a:xfrm>
            <a:off x="11541701" y="3316961"/>
            <a:ext cx="354563" cy="363894"/>
          </a:xfrm>
          <a:prstGeom prst="ellipse">
            <a:avLst/>
          </a:prstGeom>
          <a:solidFill>
            <a:srgbClr val="FFC00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71B9E4FA-36C3-A108-709B-FC93AA60496F}"/>
              </a:ext>
            </a:extLst>
          </p:cNvPr>
          <p:cNvSpPr txBox="1"/>
          <p:nvPr/>
        </p:nvSpPr>
        <p:spPr>
          <a:xfrm>
            <a:off x="10986884" y="3788497"/>
            <a:ext cx="89350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Calibri"/>
              </a:rPr>
              <a:t>2023</a:t>
            </a:r>
            <a:endParaRPr kumimoji="0" lang="zh-TW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Calibri"/>
            </a:endParaRPr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F1D162CF-7262-4C74-B5E5-F7E0379B189B}"/>
              </a:ext>
            </a:extLst>
          </p:cNvPr>
          <p:cNvSpPr txBox="1"/>
          <p:nvPr/>
        </p:nvSpPr>
        <p:spPr>
          <a:xfrm>
            <a:off x="11834535" y="6488668"/>
            <a:ext cx="323885" cy="276999"/>
          </a:xfrm>
          <a:prstGeom prst="rect">
            <a:avLst/>
          </a:prstGeom>
          <a:solidFill>
            <a:srgbClr val="C00000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endParaRPr lang="zh-TW" altLang="en-US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64624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3014576-8DCF-485C-854E-47C22ADC5D72}"/>
              </a:ext>
            </a:extLst>
          </p:cNvPr>
          <p:cNvSpPr/>
          <p:nvPr/>
        </p:nvSpPr>
        <p:spPr>
          <a:xfrm>
            <a:off x="-1" y="0"/>
            <a:ext cx="3560619" cy="6858000"/>
          </a:xfrm>
          <a:prstGeom prst="rec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3" name="橢圓 2">
            <a:extLst>
              <a:ext uri="{FF2B5EF4-FFF2-40B4-BE49-F238E27FC236}">
                <a16:creationId xmlns:a16="http://schemas.microsoft.com/office/drawing/2014/main" id="{C3B0527D-424A-4507-ACE0-A51CB0AA4304}"/>
              </a:ext>
            </a:extLst>
          </p:cNvPr>
          <p:cNvSpPr/>
          <p:nvPr/>
        </p:nvSpPr>
        <p:spPr>
          <a:xfrm>
            <a:off x="5697682" y="331067"/>
            <a:ext cx="3217718" cy="3143250"/>
          </a:xfrm>
          <a:prstGeom prst="ellipse">
            <a:avLst/>
          </a:prstGeom>
          <a:solidFill>
            <a:srgbClr val="0000CC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F632841-980C-45BA-9825-6EA809EA84D2}"/>
              </a:ext>
            </a:extLst>
          </p:cNvPr>
          <p:cNvSpPr/>
          <p:nvPr/>
        </p:nvSpPr>
        <p:spPr>
          <a:xfrm>
            <a:off x="7304778" y="1902692"/>
            <a:ext cx="3217718" cy="3143250"/>
          </a:xfrm>
          <a:prstGeom prst="ellipse">
            <a:avLst/>
          </a:prstGeom>
          <a:solidFill>
            <a:srgbClr val="00B0F0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EC078E08-DBF3-4643-AD2B-B1124ECE298F}"/>
              </a:ext>
            </a:extLst>
          </p:cNvPr>
          <p:cNvSpPr/>
          <p:nvPr/>
        </p:nvSpPr>
        <p:spPr>
          <a:xfrm>
            <a:off x="5774165" y="3474317"/>
            <a:ext cx="3217718" cy="3143250"/>
          </a:xfrm>
          <a:prstGeom prst="ellipse">
            <a:avLst/>
          </a:prstGeom>
          <a:solidFill>
            <a:srgbClr val="0070C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86B70079-3567-462C-AAC8-3BBB81DCF330}"/>
              </a:ext>
            </a:extLst>
          </p:cNvPr>
          <p:cNvSpPr/>
          <p:nvPr/>
        </p:nvSpPr>
        <p:spPr>
          <a:xfrm>
            <a:off x="4033390" y="1902692"/>
            <a:ext cx="3217718" cy="3143250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B28A50C-3F2D-456E-83DB-3733A638F317}"/>
              </a:ext>
            </a:extLst>
          </p:cNvPr>
          <p:cNvSpPr txBox="1"/>
          <p:nvPr/>
        </p:nvSpPr>
        <p:spPr>
          <a:xfrm>
            <a:off x="6511651" y="531569"/>
            <a:ext cx="21866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線上零售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61B9A68-F0AF-4C40-BEE5-28C3404FC261}"/>
              </a:ext>
            </a:extLst>
          </p:cNvPr>
          <p:cNvSpPr txBox="1"/>
          <p:nvPr/>
        </p:nvSpPr>
        <p:spPr>
          <a:xfrm>
            <a:off x="4275212" y="2774595"/>
            <a:ext cx="21866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線上媒體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83AA2EA-3D3D-4DED-86DE-BA58CF32A6E1}"/>
              </a:ext>
            </a:extLst>
          </p:cNvPr>
          <p:cNvSpPr txBox="1"/>
          <p:nvPr/>
        </p:nvSpPr>
        <p:spPr>
          <a:xfrm>
            <a:off x="6472753" y="4575345"/>
            <a:ext cx="21866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線下零售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ABFC6AC-7B0D-48BF-BAA0-C26B46C91569}"/>
              </a:ext>
            </a:extLst>
          </p:cNvPr>
          <p:cNvSpPr txBox="1"/>
          <p:nvPr/>
        </p:nvSpPr>
        <p:spPr>
          <a:xfrm>
            <a:off x="8335808" y="2756865"/>
            <a:ext cx="17492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線下媒體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FC7662E-99DE-417E-AE49-5BBD2CCD1304}"/>
              </a:ext>
            </a:extLst>
          </p:cNvPr>
          <p:cNvSpPr txBox="1"/>
          <p:nvPr/>
        </p:nvSpPr>
        <p:spPr>
          <a:xfrm>
            <a:off x="6535172" y="5055255"/>
            <a:ext cx="19350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東森自然美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Regal Club&amp; SPA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東森寵物雲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慈愛動物醫院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東森房屋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東森廣場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BEAA96F-FBF3-45CB-8D5A-04229FD845AA}"/>
              </a:ext>
            </a:extLst>
          </p:cNvPr>
          <p:cNvSpPr txBox="1"/>
          <p:nvPr/>
        </p:nvSpPr>
        <p:spPr>
          <a:xfrm>
            <a:off x="498763" y="287271"/>
            <a:ext cx="1859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經營版圖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04C78259-BDE4-43B8-AE8D-155F8C04A680}"/>
              </a:ext>
            </a:extLst>
          </p:cNvPr>
          <p:cNvSpPr txBox="1"/>
          <p:nvPr/>
        </p:nvSpPr>
        <p:spPr>
          <a:xfrm>
            <a:off x="4295993" y="3355292"/>
            <a:ext cx="17775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ETtoday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新聞雲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東森新媒體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)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0D83E50-04FF-4F00-A2F4-3D07EC4E5BAD}"/>
              </a:ext>
            </a:extLst>
          </p:cNvPr>
          <p:cNvSpPr txBox="1"/>
          <p:nvPr/>
        </p:nvSpPr>
        <p:spPr>
          <a:xfrm>
            <a:off x="8234160" y="3185313"/>
            <a:ext cx="23317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分眾傳媒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北捷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/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機捷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/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環狀線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/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高鐵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/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台北市街道傢俱廣告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     廣告代理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2514370-4120-409E-8199-D2A60BE6166E}"/>
              </a:ext>
            </a:extLst>
          </p:cNvPr>
          <p:cNvSpPr/>
          <p:nvPr/>
        </p:nvSpPr>
        <p:spPr>
          <a:xfrm>
            <a:off x="6536594" y="1054789"/>
            <a:ext cx="189040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東森購物網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草莓網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東森消費聯盟</a:t>
            </a:r>
            <a:b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</a:b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東森直播電商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71FE2F5-5F6A-46C9-95B4-BBC54B359007}"/>
              </a:ext>
            </a:extLst>
          </p:cNvPr>
          <p:cNvSpPr txBox="1"/>
          <p:nvPr/>
        </p:nvSpPr>
        <p:spPr>
          <a:xfrm>
            <a:off x="81185" y="3280264"/>
            <a:ext cx="359035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線下媒體：</a:t>
            </a:r>
            <a:r>
              <a:rPr kumimoji="0" lang="en-US" altLang="zh-TW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</a:t>
            </a:r>
            <a:r>
              <a:rPr kumimoji="0" lang="zh-TW" altLang="en-US" sz="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</a:t>
            </a:r>
            <a:endParaRPr kumimoji="0" lang="en-US" altLang="zh-TW" sz="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1.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分眾傳媒樓宇廣告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  商辦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+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住宅 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15,844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台螢幕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  商辦大樓屏幕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2,566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台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  住宅社區屏幕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13,278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台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2.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北捷及新北環狀線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13,084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版位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  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230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列列車、車廂廣告、月台廣告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3. 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桃捷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874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個版面、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31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列列車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4. 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高鐵全線廣告，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34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列車、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314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版位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5. 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臺北市街道傢俱廣告</a:t>
            </a:r>
            <a:r>
              <a:rPr kumimoji="0" lang="en-US" altLang="zh-TW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834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版位</a:t>
            </a:r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3567BE2D-29AA-4D3E-A322-F96AFBACEDE0}"/>
              </a:ext>
            </a:extLst>
          </p:cNvPr>
          <p:cNvCxnSpPr>
            <a:cxnSpLocks/>
          </p:cNvCxnSpPr>
          <p:nvPr/>
        </p:nvCxnSpPr>
        <p:spPr>
          <a:xfrm>
            <a:off x="238992" y="1439252"/>
            <a:ext cx="2826326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BBE3AFCB-181C-4599-B995-30FB18F5DF3C}"/>
              </a:ext>
            </a:extLst>
          </p:cNvPr>
          <p:cNvCxnSpPr>
            <a:cxnSpLocks/>
          </p:cNvCxnSpPr>
          <p:nvPr/>
        </p:nvCxnSpPr>
        <p:spPr>
          <a:xfrm>
            <a:off x="238992" y="3917277"/>
            <a:ext cx="2899063" cy="822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圖案 20">
            <a:extLst>
              <a:ext uri="{FF2B5EF4-FFF2-40B4-BE49-F238E27FC236}">
                <a16:creationId xmlns:a16="http://schemas.microsoft.com/office/drawing/2014/main" id="{E463AC4C-0073-4E75-8629-D361C28CD782}"/>
              </a:ext>
            </a:extLst>
          </p:cNvPr>
          <p:cNvSpPr/>
          <p:nvPr/>
        </p:nvSpPr>
        <p:spPr>
          <a:xfrm rot="4427613">
            <a:off x="7467238" y="2217664"/>
            <a:ext cx="908627" cy="960581"/>
          </a:xfrm>
          <a:prstGeom prst="swooshArrow">
            <a:avLst>
              <a:gd name="adj1" fmla="val 25000"/>
              <a:gd name="adj2" fmla="val 25000"/>
            </a:avLst>
          </a:prstGeom>
          <a:solidFill>
            <a:schemeClr val="bg1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22" name="圖案 21">
            <a:extLst>
              <a:ext uri="{FF2B5EF4-FFF2-40B4-BE49-F238E27FC236}">
                <a16:creationId xmlns:a16="http://schemas.microsoft.com/office/drawing/2014/main" id="{BD2772D2-C30A-468C-AC83-2BE98F320D58}"/>
              </a:ext>
            </a:extLst>
          </p:cNvPr>
          <p:cNvSpPr/>
          <p:nvPr/>
        </p:nvSpPr>
        <p:spPr>
          <a:xfrm rot="10962072">
            <a:off x="7452854" y="3546909"/>
            <a:ext cx="908627" cy="960581"/>
          </a:xfrm>
          <a:prstGeom prst="swooshArrow">
            <a:avLst>
              <a:gd name="adj1" fmla="val 25000"/>
              <a:gd name="adj2" fmla="val 25000"/>
            </a:avLst>
          </a:prstGeom>
          <a:solidFill>
            <a:schemeClr val="bg1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23" name="圖案 22">
            <a:extLst>
              <a:ext uri="{FF2B5EF4-FFF2-40B4-BE49-F238E27FC236}">
                <a16:creationId xmlns:a16="http://schemas.microsoft.com/office/drawing/2014/main" id="{9D614D8B-42FA-409A-BA19-454E7074D1DB}"/>
              </a:ext>
            </a:extLst>
          </p:cNvPr>
          <p:cNvSpPr/>
          <p:nvPr/>
        </p:nvSpPr>
        <p:spPr>
          <a:xfrm rot="15692663">
            <a:off x="6161075" y="3565742"/>
            <a:ext cx="908627" cy="960581"/>
          </a:xfrm>
          <a:prstGeom prst="swooshArrow">
            <a:avLst>
              <a:gd name="adj1" fmla="val 25000"/>
              <a:gd name="adj2" fmla="val 25000"/>
            </a:avLst>
          </a:prstGeom>
          <a:solidFill>
            <a:schemeClr val="bg1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24" name="圖案 23">
            <a:extLst>
              <a:ext uri="{FF2B5EF4-FFF2-40B4-BE49-F238E27FC236}">
                <a16:creationId xmlns:a16="http://schemas.microsoft.com/office/drawing/2014/main" id="{BB704390-8ABE-416B-9369-F9C090FBEA72}"/>
              </a:ext>
            </a:extLst>
          </p:cNvPr>
          <p:cNvSpPr/>
          <p:nvPr/>
        </p:nvSpPr>
        <p:spPr>
          <a:xfrm>
            <a:off x="6123893" y="2260270"/>
            <a:ext cx="908627" cy="960581"/>
          </a:xfrm>
          <a:prstGeom prst="swooshArrow">
            <a:avLst>
              <a:gd name="adj1" fmla="val 25000"/>
              <a:gd name="adj2" fmla="val 25000"/>
            </a:avLst>
          </a:prstGeom>
          <a:solidFill>
            <a:schemeClr val="bg1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991883" y="5040212"/>
            <a:ext cx="3347932" cy="1577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1.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分眾傳媒樓宇廣告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2.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北捷及新北環狀線廣告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 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列車、月臺電視、車廂廣告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3. 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桃捷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4. 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高鐵全線廣告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5.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臺北市街道傢俱廣告</a:t>
            </a:r>
            <a:endParaRPr kumimoji="0" lang="en-US" altLang="zh-TW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grpSp>
        <p:nvGrpSpPr>
          <p:cNvPr id="27" name="群組 26"/>
          <p:cNvGrpSpPr/>
          <p:nvPr/>
        </p:nvGrpSpPr>
        <p:grpSpPr>
          <a:xfrm>
            <a:off x="114236" y="1629687"/>
            <a:ext cx="3040621" cy="2146781"/>
            <a:chOff x="1556814" y="5184226"/>
            <a:chExt cx="3040621" cy="2146781"/>
          </a:xfrm>
        </p:grpSpPr>
        <p:sp>
          <p:nvSpPr>
            <p:cNvPr id="28" name="矩形 27"/>
            <p:cNvSpPr/>
            <p:nvPr/>
          </p:nvSpPr>
          <p:spPr>
            <a:xfrm>
              <a:off x="1617828" y="5592069"/>
              <a:ext cx="2979607" cy="17389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1.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東森自然美  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1,418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家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(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直營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+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加盟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2.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東森寵物         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127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家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(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直營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3.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東森房屋         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200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家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(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加盟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)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4.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商場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/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美食街     </a:t>
              </a: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  3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間</a:t>
              </a:r>
              <a:endPara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endParaRPr>
            </a:p>
            <a:p>
              <a:pPr marL="285750" marR="0" lvl="0" indent="-106363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FFFFFF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TW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東森廣場</a:t>
              </a:r>
              <a:endParaRPr kumimoji="0" lang="en-US" altLang="zh-TW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endParaRPr>
            </a:p>
            <a:p>
              <a:pPr marL="285750" marR="0" lvl="0" indent="-106363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FFFFFF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TW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榮總美食廣場 </a:t>
              </a:r>
              <a:r>
                <a:rPr kumimoji="0" lang="en-US" altLang="zh-TW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(8</a:t>
              </a:r>
              <a:r>
                <a:rPr kumimoji="0" lang="zh-TW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月開幕</a:t>
              </a:r>
              <a:r>
                <a:rPr kumimoji="0" lang="en-US" altLang="zh-TW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)</a:t>
              </a:r>
            </a:p>
            <a:p>
              <a:pPr marL="285750" marR="0" lvl="0" indent="-106363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FFFFFF"/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TW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台北車站</a:t>
              </a:r>
              <a:r>
                <a:rPr kumimoji="0" lang="en-US" altLang="zh-TW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K</a:t>
              </a:r>
              <a:r>
                <a:rPr kumimoji="0" lang="zh-TW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區地下街 </a:t>
              </a:r>
              <a:r>
                <a:rPr kumimoji="0" lang="en-US" altLang="zh-TW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(10</a:t>
              </a:r>
              <a:r>
                <a:rPr kumimoji="0" lang="zh-TW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月開幕</a:t>
              </a:r>
              <a:r>
                <a:rPr kumimoji="0" lang="en-US" altLang="zh-TW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)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1556814" y="5184226"/>
              <a:ext cx="239841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zh-TW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線下：門市</a:t>
              </a:r>
              <a:r>
                <a:rPr kumimoji="0" lang="en-US" altLang="zh-TW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1,751</a:t>
              </a:r>
              <a:r>
                <a:rPr kumimoji="0" lang="zh-TW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Arial"/>
                  <a:sym typeface="Arial"/>
                </a:rPr>
                <a:t>家</a:t>
              </a:r>
              <a:endParaRPr kumimoji="0" lang="en-US" altLang="zh-TW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endParaRPr>
            </a:p>
          </p:txBody>
        </p:sp>
      </p:grpSp>
      <p:sp>
        <p:nvSpPr>
          <p:cNvPr id="29" name="投影片編號版面配置區 3"/>
          <p:cNvSpPr txBox="1">
            <a:spLocks/>
          </p:cNvSpPr>
          <p:nvPr/>
        </p:nvSpPr>
        <p:spPr>
          <a:xfrm>
            <a:off x="9430797" y="652704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400" b="1" kern="12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sym typeface="Arial"/>
              </a:rPr>
              <a:t>4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sym typeface="Arial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802397" y="0"/>
            <a:ext cx="1296144" cy="112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04FFBF08-BB03-41F7-8BC5-DA5AADFAF896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867072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4" name="Google Shape;554;p6" descr="「台北」的圖片搜尋結果"/>
          <p:cNvPicPr preferRelativeResize="0"/>
          <p:nvPr/>
        </p:nvPicPr>
        <p:blipFill rotWithShape="1">
          <a:blip r:embed="rId3">
            <a:alphaModFix/>
          </a:blip>
          <a:srcRect l="22900" r="15568" b="-2"/>
          <a:stretch/>
        </p:blipFill>
        <p:spPr>
          <a:xfrm>
            <a:off x="443547" y="747396"/>
            <a:ext cx="5606732" cy="6082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6" descr="「香港地標」的圖片搜尋結果"/>
          <p:cNvPicPr preferRelativeResize="0"/>
          <p:nvPr/>
        </p:nvPicPr>
        <p:blipFill rotWithShape="1">
          <a:blip r:embed="rId4">
            <a:alphaModFix/>
          </a:blip>
          <a:srcRect l="21877" r="16670"/>
          <a:stretch/>
        </p:blipFill>
        <p:spPr>
          <a:xfrm>
            <a:off x="6141722" y="736106"/>
            <a:ext cx="5606732" cy="6082384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6"/>
          <p:cNvSpPr txBox="1"/>
          <p:nvPr/>
        </p:nvSpPr>
        <p:spPr>
          <a:xfrm>
            <a:off x="1838160" y="39510"/>
            <a:ext cx="752174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Microsoft JhengHei"/>
              <a:buNone/>
              <a:tabLst/>
              <a:defRPr/>
            </a:pPr>
            <a:r>
              <a:rPr kumimoji="0" lang="zh-TW" altLang="en-US" sz="4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國際化發展 兩家上市公司</a:t>
            </a:r>
            <a:endParaRPr kumimoji="0" sz="4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sp>
        <p:nvSpPr>
          <p:cNvPr id="557" name="Google Shape;557;p6"/>
          <p:cNvSpPr/>
          <p:nvPr/>
        </p:nvSpPr>
        <p:spPr>
          <a:xfrm>
            <a:off x="1207911" y="892671"/>
            <a:ext cx="4684889" cy="2540000"/>
          </a:xfrm>
          <a:prstGeom prst="roundRect">
            <a:avLst>
              <a:gd name="adj" fmla="val 16667"/>
            </a:avLst>
          </a:prstGeom>
          <a:solidFill>
            <a:srgbClr val="FFFFFF">
              <a:alpha val="8000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pic>
        <p:nvPicPr>
          <p:cNvPr id="558" name="Google Shape;558;p6" descr="「東森國際」的圖片搜尋結果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87098" y="1216308"/>
            <a:ext cx="1660225" cy="918071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6"/>
          <p:cNvSpPr/>
          <p:nvPr/>
        </p:nvSpPr>
        <p:spPr>
          <a:xfrm>
            <a:off x="3522271" y="1186545"/>
            <a:ext cx="1620957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台灣上市</a:t>
            </a:r>
            <a:endParaRPr kumimoji="0" sz="2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(2614)</a:t>
            </a:r>
            <a:endParaRPr kumimoji="0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sp>
        <p:nvSpPr>
          <p:cNvPr id="560" name="Google Shape;560;p6"/>
          <p:cNvSpPr/>
          <p:nvPr/>
        </p:nvSpPr>
        <p:spPr>
          <a:xfrm>
            <a:off x="1487099" y="2331714"/>
            <a:ext cx="3775393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1975</a:t>
            </a:r>
            <a:r>
              <a:rPr kumimoji="0" lang="zh-TW" alt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年成立，投資控股母公司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倉儲事業穩健獲利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多角化經營，跨足零售媒體事業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sp>
        <p:nvSpPr>
          <p:cNvPr id="561" name="Google Shape;561;p6"/>
          <p:cNvSpPr/>
          <p:nvPr/>
        </p:nvSpPr>
        <p:spPr>
          <a:xfrm>
            <a:off x="6891867" y="4004170"/>
            <a:ext cx="4684889" cy="2540000"/>
          </a:xfrm>
          <a:prstGeom prst="roundRect">
            <a:avLst>
              <a:gd name="adj" fmla="val 16667"/>
            </a:avLst>
          </a:prstGeom>
          <a:solidFill>
            <a:srgbClr val="FFFFFF">
              <a:alpha val="80000"/>
            </a:srgbClr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sp>
        <p:nvSpPr>
          <p:cNvPr id="562" name="Google Shape;562;p6"/>
          <p:cNvSpPr/>
          <p:nvPr/>
        </p:nvSpPr>
        <p:spPr>
          <a:xfrm>
            <a:off x="9608654" y="4305751"/>
            <a:ext cx="1899879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香港上市</a:t>
            </a:r>
            <a:endParaRPr kumimoji="0" sz="2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28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(0157.HK)</a:t>
            </a:r>
            <a:endParaRPr kumimoji="0" sz="2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sp>
        <p:nvSpPr>
          <p:cNvPr id="563" name="Google Shape;563;p6"/>
          <p:cNvSpPr/>
          <p:nvPr/>
        </p:nvSpPr>
        <p:spPr>
          <a:xfrm>
            <a:off x="7171055" y="5443213"/>
            <a:ext cx="3871573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1976</a:t>
            </a:r>
            <a:r>
              <a:rPr kumimoji="0" lang="zh-TW" alt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年創立，兩岸指標美容品牌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國際研發生產基地，穩健獲利</a:t>
            </a:r>
            <a:endParaRPr kumimoji="0" sz="20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邁向國際美妝品牌，國際化經營</a:t>
            </a: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Calibri"/>
              <a:sym typeface="Calibri"/>
            </a:endParaRPr>
          </a:p>
        </p:txBody>
      </p:sp>
      <p:sp>
        <p:nvSpPr>
          <p:cNvPr id="564" name="Google Shape;564;p6"/>
          <p:cNvSpPr/>
          <p:nvPr/>
        </p:nvSpPr>
        <p:spPr>
          <a:xfrm>
            <a:off x="6961776" y="4262808"/>
            <a:ext cx="2646878" cy="107721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1" i="0" u="none" strike="noStrike" kern="0" cap="none" spc="0" normalizeH="0" baseline="0" noProof="0">
                <a:ln>
                  <a:noFill/>
                </a:ln>
                <a:solidFill>
                  <a:srgbClr val="DD4B39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自然美</a:t>
            </a:r>
            <a:r>
              <a:rPr kumimoji="0" lang="zh-TW" altLang="en-US" sz="3200" b="1" i="0" u="none" strike="noStrike" kern="0" cap="none" spc="0" normalizeH="0" baseline="0" noProof="0">
                <a:ln>
                  <a:noFill/>
                </a:ln>
                <a:solidFill>
                  <a:srgbClr val="3C4043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生物</a:t>
            </a:r>
            <a:endParaRPr kumimoji="0" sz="3200" b="1" i="0" u="none" strike="noStrike" kern="0" cap="none" spc="0" normalizeH="0" baseline="0" noProof="0">
              <a:ln>
                <a:noFill/>
              </a:ln>
              <a:solidFill>
                <a:srgbClr val="3C4043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1" i="0" u="none" strike="noStrike" kern="0" cap="none" spc="0" normalizeH="0" baseline="0" noProof="0">
                <a:ln>
                  <a:noFill/>
                </a:ln>
                <a:solidFill>
                  <a:srgbClr val="3C4043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科技有限公司</a:t>
            </a:r>
            <a:endParaRPr kumimoji="0" sz="32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Microsoft JhengHei"/>
              <a:sym typeface="Microsoft JhengHei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4760B4D-08AB-4D03-87E2-1A128DAFB833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10802397" y="0"/>
            <a:ext cx="1296144" cy="1124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FD7C9D7-3DC0-42A6-9445-1FABAE8C3BC2}"/>
              </a:ext>
            </a:extLst>
          </p:cNvPr>
          <p:cNvSpPr/>
          <p:nvPr/>
        </p:nvSpPr>
        <p:spPr>
          <a:xfrm>
            <a:off x="-39531" y="-15209"/>
            <a:ext cx="3237965" cy="68580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Arial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3E9E338-94CE-4F47-880C-CAFC75F3FBA5}"/>
              </a:ext>
            </a:extLst>
          </p:cNvPr>
          <p:cNvSpPr txBox="1"/>
          <p:nvPr/>
        </p:nvSpPr>
        <p:spPr>
          <a:xfrm>
            <a:off x="0" y="1488173"/>
            <a:ext cx="33321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台灣電視購物第一品牌</a:t>
            </a:r>
            <a:endParaRPr kumimoji="0" lang="en-US" altLang="zh-TW" sz="2400" b="1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台灣線上零售事業獲利王。</a:t>
            </a:r>
            <a:endParaRPr kumimoji="0" lang="en-US" altLang="zh-TW" sz="20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 </a:t>
            </a: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TW" sz="1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243EB4B3-1F5D-4E20-AA84-0DA9BFF62905}"/>
              </a:ext>
            </a:extLst>
          </p:cNvPr>
          <p:cNvCxnSpPr>
            <a:cxnSpLocks/>
          </p:cNvCxnSpPr>
          <p:nvPr/>
        </p:nvCxnSpPr>
        <p:spPr>
          <a:xfrm>
            <a:off x="238992" y="876936"/>
            <a:ext cx="2826326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12C83EFF-E84A-4BBC-875C-0E1969B71044}"/>
              </a:ext>
            </a:extLst>
          </p:cNvPr>
          <p:cNvSpPr txBox="1"/>
          <p:nvPr/>
        </p:nvSpPr>
        <p:spPr>
          <a:xfrm>
            <a:off x="238992" y="207954"/>
            <a:ext cx="2826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新</a:t>
            </a:r>
            <a:r>
              <a:rPr kumimoji="0" lang="zh-TW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零售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事業群</a:t>
            </a:r>
          </a:p>
        </p:txBody>
      </p:sp>
      <p:graphicFrame>
        <p:nvGraphicFramePr>
          <p:cNvPr id="17" name="資料庫圖表 16">
            <a:extLst>
              <a:ext uri="{FF2B5EF4-FFF2-40B4-BE49-F238E27FC236}">
                <a16:creationId xmlns:a16="http://schemas.microsoft.com/office/drawing/2014/main" id="{F9F8B9BE-32AC-4C3E-8DE7-B422732A9F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7701498"/>
              </p:ext>
            </p:extLst>
          </p:nvPr>
        </p:nvGraphicFramePr>
        <p:xfrm>
          <a:off x="3198434" y="909316"/>
          <a:ext cx="8549717" cy="56238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0" name="群組 19">
            <a:extLst>
              <a:ext uri="{FF2B5EF4-FFF2-40B4-BE49-F238E27FC236}">
                <a16:creationId xmlns:a16="http://schemas.microsoft.com/office/drawing/2014/main" id="{1D25DAD4-1F25-4050-8D94-0512D6B753E9}"/>
              </a:ext>
            </a:extLst>
          </p:cNvPr>
          <p:cNvGrpSpPr/>
          <p:nvPr/>
        </p:nvGrpSpPr>
        <p:grpSpPr>
          <a:xfrm>
            <a:off x="9557566" y="933256"/>
            <a:ext cx="3239177" cy="1931562"/>
            <a:chOff x="5258100" y="-131924"/>
            <a:chExt cx="3239177" cy="1931562"/>
          </a:xfrm>
          <a:noFill/>
        </p:grpSpPr>
        <p:sp>
          <p:nvSpPr>
            <p:cNvPr id="21" name="矩形: 圓角 20">
              <a:extLst>
                <a:ext uri="{FF2B5EF4-FFF2-40B4-BE49-F238E27FC236}">
                  <a16:creationId xmlns:a16="http://schemas.microsoft.com/office/drawing/2014/main" id="{A7EB521A-13D9-455B-8065-85C6E73467CD}"/>
                </a:ext>
              </a:extLst>
            </p:cNvPr>
            <p:cNvSpPr/>
            <p:nvPr/>
          </p:nvSpPr>
          <p:spPr>
            <a:xfrm>
              <a:off x="5258100" y="0"/>
              <a:ext cx="3239177" cy="1799638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zh-TW" altLang="en-US" sz="14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endParaRPr>
            </a:p>
          </p:txBody>
        </p:sp>
        <p:sp>
          <p:nvSpPr>
            <p:cNvPr id="22" name="矩形: 圓角 4">
              <a:extLst>
                <a:ext uri="{FF2B5EF4-FFF2-40B4-BE49-F238E27FC236}">
                  <a16:creationId xmlns:a16="http://schemas.microsoft.com/office/drawing/2014/main" id="{F2BA1101-1EA9-4192-8AE9-D462CE312594}"/>
                </a:ext>
              </a:extLst>
            </p:cNvPr>
            <p:cNvSpPr txBox="1"/>
            <p:nvPr/>
          </p:nvSpPr>
          <p:spPr>
            <a:xfrm>
              <a:off x="6269386" y="-131924"/>
              <a:ext cx="2188360" cy="1270665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3340" tIns="53340" rIns="53340" bIns="53340" numCol="1" spcCol="1270" anchor="t" anchorCtr="0">
              <a:noAutofit/>
            </a:bodyPr>
            <a:lstStyle/>
            <a:p>
              <a:pPr marL="114300" marR="0" lvl="1" indent="-114300" algn="l" defTabSz="622300" rtl="0" eaLnBrk="1" fontAlgn="auto" latinLnBrk="0" hangingPunct="1">
                <a:lnSpc>
                  <a:spcPts val="2300"/>
                </a:lnSpc>
                <a:spcBef>
                  <a:spcPct val="0"/>
                </a:spcBef>
                <a:spcAft>
                  <a:spcPct val="15000"/>
                </a:spcAft>
                <a:buClr>
                  <a:srgbClr val="0000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en-US" altLang="zh-TW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sym typeface="Arial"/>
                </a:rPr>
                <a:t>APP</a:t>
              </a: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endParaRPr>
            </a:p>
            <a:p>
              <a:pPr marL="114300" marR="0" lvl="1" indent="-114300" algn="l" defTabSz="622300" rtl="0" eaLnBrk="1" fontAlgn="auto" latinLnBrk="0" hangingPunct="1">
                <a:lnSpc>
                  <a:spcPts val="2300"/>
                </a:lnSpc>
                <a:spcBef>
                  <a:spcPct val="0"/>
                </a:spcBef>
                <a:spcAft>
                  <a:spcPct val="15000"/>
                </a:spcAft>
                <a:buClr>
                  <a:srgbClr val="0000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en-US" altLang="zh-TW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sym typeface="Arial"/>
                </a:rPr>
                <a:t>OTT</a:t>
              </a: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endParaRPr>
            </a:p>
            <a:p>
              <a:pPr marL="114300" marR="0" lvl="1" indent="-114300" algn="l" defTabSz="622300" rtl="0" eaLnBrk="1" fontAlgn="auto" latinLnBrk="0" hangingPunct="1">
                <a:lnSpc>
                  <a:spcPts val="2300"/>
                </a:lnSpc>
                <a:spcBef>
                  <a:spcPct val="0"/>
                </a:spcBef>
                <a:spcAft>
                  <a:spcPct val="15000"/>
                </a:spcAft>
                <a:buClr>
                  <a:srgbClr val="0000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zh-TW" altLang="en-US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sym typeface="Arial"/>
                </a:rPr>
                <a:t>草莓網</a:t>
              </a:r>
            </a:p>
            <a:p>
              <a:pPr marL="114300" marR="0" lvl="1" indent="-114300" algn="l" defTabSz="622300" rtl="0" eaLnBrk="1" fontAlgn="auto" latinLnBrk="0" hangingPunct="1">
                <a:lnSpc>
                  <a:spcPts val="2300"/>
                </a:lnSpc>
                <a:spcBef>
                  <a:spcPct val="0"/>
                </a:spcBef>
                <a:spcAft>
                  <a:spcPct val="15000"/>
                </a:spcAft>
                <a:buClr>
                  <a:srgbClr val="0000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zh-TW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sym typeface="Arial"/>
                </a:rPr>
                <a:t>直消電商</a:t>
              </a:r>
              <a:endPara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endParaRPr>
            </a:p>
            <a:p>
              <a:pPr marL="114300" marR="0" lvl="1" indent="-114300" algn="l" defTabSz="622300" rtl="0" eaLnBrk="1" fontAlgn="auto" latinLnBrk="0" hangingPunct="1">
                <a:lnSpc>
                  <a:spcPts val="2300"/>
                </a:lnSpc>
                <a:spcBef>
                  <a:spcPct val="0"/>
                </a:spcBef>
                <a:spcAft>
                  <a:spcPct val="15000"/>
                </a:spcAft>
                <a:buClr>
                  <a:srgbClr val="000000"/>
                </a:buClr>
                <a:buSzTx/>
                <a:buFont typeface="Arial"/>
                <a:buChar char="•"/>
                <a:tabLst/>
                <a:defRPr/>
              </a:pPr>
              <a:r>
                <a:rPr kumimoji="0" lang="en-US" altLang="zh-TW" sz="1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hueOff val="0"/>
                      <a:satOff val="0"/>
                      <a:lumOff val="0"/>
                      <a:alphaOff val="0"/>
                    </a:srgbClr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sym typeface="Arial"/>
                </a:rPr>
                <a:t>OB</a:t>
              </a:r>
              <a:endParaRPr kumimoji="0" lang="zh-TW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Arial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-39531" y="4605282"/>
            <a:ext cx="322064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東森集團因應目前疫情險峻的大環境，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提出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《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後疫情新常態時代</a:t>
            </a: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》</a:t>
            </a: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六大發展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策略，首要將著重發展生鮮、食品，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民生消費用品。並全力推動「東森農場」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，發展優質自營商品。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992" y="2792226"/>
            <a:ext cx="2565109" cy="1436462"/>
          </a:xfrm>
          <a:prstGeom prst="rect">
            <a:avLst/>
          </a:prstGeom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8"/>
          <a:srcRect/>
          <a:stretch/>
        </p:blipFill>
        <p:spPr bwMode="auto">
          <a:xfrm>
            <a:off x="6895623" y="22043"/>
            <a:ext cx="1155338" cy="115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投影片編號版面配置區 3"/>
          <p:cNvSpPr txBox="1">
            <a:spLocks/>
          </p:cNvSpPr>
          <p:nvPr/>
        </p:nvSpPr>
        <p:spPr>
          <a:xfrm>
            <a:off x="9430797" y="652704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400" b="1" kern="12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sym typeface="Arial"/>
              </a:rPr>
              <a:t>8</a:t>
            </a:r>
            <a:endParaRPr kumimoji="0" lang="zh-TW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sym typeface="Arial"/>
            </a:endParaRPr>
          </a:p>
        </p:txBody>
      </p:sp>
      <p:sp>
        <p:nvSpPr>
          <p:cNvPr id="4" name="Google Shape;624;p9">
            <a:extLst>
              <a:ext uri="{FF2B5EF4-FFF2-40B4-BE49-F238E27FC236}">
                <a16:creationId xmlns:a16="http://schemas.microsoft.com/office/drawing/2014/main" id="{8CCD2830-BA73-116E-EB96-5B444B46F568}"/>
              </a:ext>
            </a:extLst>
          </p:cNvPr>
          <p:cNvSpPr txBox="1"/>
          <p:nvPr/>
        </p:nvSpPr>
        <p:spPr>
          <a:xfrm>
            <a:off x="93459" y="933256"/>
            <a:ext cx="279210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/>
                <a:sym typeface="Microsoft JhengHei"/>
              </a:rPr>
              <a:t>東森購物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3302956E-AABA-476C-A1B0-0ABDEF7F0E33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16725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BD55BC-BD01-481B-87ED-FF4F1EA0E1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0F048DF-DEC2-4CCB-BE66-BF6962E707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1EB8ADC-6BD9-483D-8E35-CC0A90BC1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617619E-E834-4B68-8D84-235BB2321447}"/>
              </a:ext>
            </a:extLst>
          </p:cNvPr>
          <p:cNvSpPr txBox="1"/>
          <p:nvPr/>
        </p:nvSpPr>
        <p:spPr>
          <a:xfrm>
            <a:off x="11834535" y="6536168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57189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4406E7-1FD4-45B5-A66A-BD3F321066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81BA6BD-F88D-4A38-A065-BA72199635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E8DF742-A38A-4CEE-8BC2-15205038F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" y="0"/>
            <a:ext cx="12187691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B273FE15-A523-40BC-8697-CB591015AEBA}"/>
              </a:ext>
            </a:extLst>
          </p:cNvPr>
          <p:cNvSpPr txBox="1"/>
          <p:nvPr/>
        </p:nvSpPr>
        <p:spPr>
          <a:xfrm>
            <a:off x="11834535" y="6500543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54507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E5884D-A400-4A03-B38F-33F21C1883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F632374-C26E-4D1C-B15E-AAA4FB3CC1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CC0843F-888A-4C12-8A69-8E93C8E67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44"/>
            <a:ext cx="12192000" cy="6824111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BC13116-0F45-4B80-8652-89219617BA09}"/>
              </a:ext>
            </a:extLst>
          </p:cNvPr>
          <p:cNvSpPr txBox="1"/>
          <p:nvPr/>
        </p:nvSpPr>
        <p:spPr>
          <a:xfrm>
            <a:off x="11834535" y="6488668"/>
            <a:ext cx="323885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493483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3_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1728</Words>
  <Application>Microsoft Office PowerPoint</Application>
  <PresentationFormat>寬螢幕</PresentationFormat>
  <Paragraphs>390</Paragraphs>
  <Slides>19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19</vt:i4>
      </vt:variant>
    </vt:vector>
  </HeadingPairs>
  <TitlesOfParts>
    <vt:vector size="31" baseType="lpstr">
      <vt:lpstr>Aptos</vt:lpstr>
      <vt:lpstr>微軟正黑體</vt:lpstr>
      <vt:lpstr>微軟正黑體</vt:lpstr>
      <vt:lpstr>新細明體</vt:lpstr>
      <vt:lpstr>Arial</vt:lpstr>
      <vt:lpstr>Calibri</vt:lpstr>
      <vt:lpstr>Fira Sans Extra Condensed SemiBold</vt:lpstr>
      <vt:lpstr>Roboto</vt:lpstr>
      <vt:lpstr>Wingdings</vt:lpstr>
      <vt:lpstr>1_Office 佈景主題</vt:lpstr>
      <vt:lpstr>3_Office 佈景主題</vt:lpstr>
      <vt:lpstr>2_Office 佈景主題</vt:lpstr>
      <vt:lpstr>東森購物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馮蘭英</dc:creator>
  <cp:lastModifiedBy>楊子嬋</cp:lastModifiedBy>
  <cp:revision>97</cp:revision>
  <dcterms:created xsi:type="dcterms:W3CDTF">2024-04-29T01:09:40Z</dcterms:created>
  <dcterms:modified xsi:type="dcterms:W3CDTF">2025-04-10T10:38:48Z</dcterms:modified>
</cp:coreProperties>
</file>

<file path=docProps/thumbnail.jpeg>
</file>